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6"/>
  </p:notesMasterIdLst>
  <p:sldIdLst>
    <p:sldId id="347" r:id="rId2"/>
    <p:sldId id="349" r:id="rId3"/>
    <p:sldId id="350" r:id="rId4"/>
    <p:sldId id="354" r:id="rId5"/>
    <p:sldId id="351" r:id="rId6"/>
    <p:sldId id="352" r:id="rId7"/>
    <p:sldId id="353" r:id="rId8"/>
    <p:sldId id="355" r:id="rId9"/>
    <p:sldId id="356" r:id="rId10"/>
    <p:sldId id="357" r:id="rId11"/>
    <p:sldId id="348" r:id="rId12"/>
    <p:sldId id="323" r:id="rId13"/>
    <p:sldId id="324" r:id="rId14"/>
    <p:sldId id="325" r:id="rId15"/>
    <p:sldId id="326" r:id="rId16"/>
    <p:sldId id="328" r:id="rId17"/>
    <p:sldId id="329" r:id="rId18"/>
    <p:sldId id="327" r:id="rId19"/>
    <p:sldId id="358" r:id="rId20"/>
    <p:sldId id="360" r:id="rId21"/>
    <p:sldId id="361" r:id="rId22"/>
    <p:sldId id="365" r:id="rId23"/>
    <p:sldId id="366" r:id="rId24"/>
    <p:sldId id="367" r:id="rId25"/>
    <p:sldId id="369" r:id="rId26"/>
    <p:sldId id="370" r:id="rId27"/>
    <p:sldId id="371" r:id="rId28"/>
    <p:sldId id="375" r:id="rId29"/>
    <p:sldId id="376" r:id="rId30"/>
    <p:sldId id="377" r:id="rId31"/>
    <p:sldId id="380" r:id="rId32"/>
    <p:sldId id="381" r:id="rId33"/>
    <p:sldId id="378" r:id="rId34"/>
    <p:sldId id="3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30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33D73-5C94-460B-932B-F6C17C186352}" type="datetimeFigureOut">
              <a:rPr lang="en-US" smtClean="0"/>
              <a:t>10/11/2015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A8C7C-1ABE-4FF5-934C-C57B25CE0AC5}" type="slidenum">
              <a:rPr lang="en-US" smtClean="0"/>
              <a:t>‹#›</a:t>
            </a:fld>
            <a:endParaRPr lang="en-US"/>
          </a:p>
        </p:txBody>
      </p:sp>
    </p:spTree>
    <p:extLst>
      <p:ext uri="{BB962C8B-B14F-4D97-AF65-F5344CB8AC3E}">
        <p14:creationId xmlns:p14="http://schemas.microsoft.com/office/powerpoint/2010/main" val="422136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BBA7664-5AB5-4023-95B6-85ABA62CC934}"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64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7B0B-846B-4BE9-B9C7-2D99A114B619}"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A7664-5AB5-4023-95B6-85ABA62CC934}" type="slidenum">
              <a:rPr lang="en-US" smtClean="0"/>
              <a:t>‹#›</a:t>
            </a:fld>
            <a:endParaRPr lang="en-US"/>
          </a:p>
        </p:txBody>
      </p:sp>
    </p:spTree>
    <p:extLst>
      <p:ext uri="{BB962C8B-B14F-4D97-AF65-F5344CB8AC3E}">
        <p14:creationId xmlns:p14="http://schemas.microsoft.com/office/powerpoint/2010/main" val="259784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83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19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spTree>
    <p:extLst>
      <p:ext uri="{BB962C8B-B14F-4D97-AF65-F5344CB8AC3E}">
        <p14:creationId xmlns:p14="http://schemas.microsoft.com/office/powerpoint/2010/main" val="369290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43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70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99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7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spTree>
    <p:extLst>
      <p:ext uri="{BB962C8B-B14F-4D97-AF65-F5344CB8AC3E}">
        <p14:creationId xmlns:p14="http://schemas.microsoft.com/office/powerpoint/2010/main" val="359839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7B0B-846B-4BE9-B9C7-2D99A114B619}"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A7664-5AB5-4023-95B6-85ABA62CC934}"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597B0B-846B-4BE9-B9C7-2D99A114B619}"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A7664-5AB5-4023-95B6-85ABA62CC934}" type="slidenum">
              <a:rPr lang="en-US" smtClean="0"/>
              <a:t>‹#›</a:t>
            </a:fld>
            <a:endParaRPr lang="en-US"/>
          </a:p>
        </p:txBody>
      </p:sp>
    </p:spTree>
    <p:extLst>
      <p:ext uri="{BB962C8B-B14F-4D97-AF65-F5344CB8AC3E}">
        <p14:creationId xmlns:p14="http://schemas.microsoft.com/office/powerpoint/2010/main" val="55723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97B0B-846B-4BE9-B9C7-2D99A114B619}" type="datetimeFigureOut">
              <a:rPr lang="en-US" smtClean="0"/>
              <a:t>10/11/2015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A7664-5AB5-4023-95B6-85ABA62CC934}"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93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597B0B-846B-4BE9-B9C7-2D99A114B619}" type="datetimeFigureOut">
              <a:rPr lang="en-US" smtClean="0"/>
              <a:t>10/11/2015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A7664-5AB5-4023-95B6-85ABA62CC934}"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8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97B0B-846B-4BE9-B9C7-2D99A114B619}" type="datetimeFigureOut">
              <a:rPr lang="en-US" smtClean="0"/>
              <a:t>10/11/2015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A7664-5AB5-4023-95B6-85ABA62CC934}" type="slidenum">
              <a:rPr lang="en-US" smtClean="0"/>
              <a:t>‹#›</a:t>
            </a:fld>
            <a:endParaRPr lang="en-US"/>
          </a:p>
        </p:txBody>
      </p:sp>
    </p:spTree>
    <p:extLst>
      <p:ext uri="{BB962C8B-B14F-4D97-AF65-F5344CB8AC3E}">
        <p14:creationId xmlns:p14="http://schemas.microsoft.com/office/powerpoint/2010/main" val="81626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7B0B-846B-4BE9-B9C7-2D99A114B619}"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A7664-5AB5-4023-95B6-85ABA62CC934}"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80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7B0B-846B-4BE9-B9C7-2D99A114B619}"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A7664-5AB5-4023-95B6-85ABA62CC934}" type="slidenum">
              <a:rPr lang="en-US" smtClean="0"/>
              <a:t>‹#›</a:t>
            </a:fld>
            <a:endParaRPr lang="en-US"/>
          </a:p>
        </p:txBody>
      </p:sp>
    </p:spTree>
    <p:extLst>
      <p:ext uri="{BB962C8B-B14F-4D97-AF65-F5344CB8AC3E}">
        <p14:creationId xmlns:p14="http://schemas.microsoft.com/office/powerpoint/2010/main" val="223060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597B0B-846B-4BE9-B9C7-2D99A114B619}" type="datetimeFigureOut">
              <a:rPr lang="en-US" smtClean="0"/>
              <a:t>10/11/2015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BA7664-5AB5-4023-95B6-85ABA62CC934}" type="slidenum">
              <a:rPr lang="en-US" smtClean="0"/>
              <a:t>‹#›</a:t>
            </a:fld>
            <a:endParaRPr lang="en-US"/>
          </a:p>
        </p:txBody>
      </p:sp>
    </p:spTree>
    <p:extLst>
      <p:ext uri="{BB962C8B-B14F-4D97-AF65-F5344CB8AC3E}">
        <p14:creationId xmlns:p14="http://schemas.microsoft.com/office/powerpoint/2010/main" val="314904483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smtClean="0">
                <a:solidFill>
                  <a:srgbClr val="FF0000"/>
                </a:solidFill>
              </a:rPr>
              <a:t>AUDIT SIKLUS AKUISISI &amp; PEMBAYARAN : PENGUJIAN PENGENDALIAN , PENGUJIAN SUBSTANTIF </a:t>
            </a:r>
            <a:br>
              <a:rPr lang="id-ID" sz="2000" b="1" dirty="0" smtClean="0">
                <a:solidFill>
                  <a:srgbClr val="FF0000"/>
                </a:solidFill>
              </a:rPr>
            </a:br>
            <a:r>
              <a:rPr lang="id-ID" sz="2000" b="1" dirty="0" smtClean="0">
                <a:solidFill>
                  <a:srgbClr val="FF0000"/>
                </a:solidFill>
              </a:rPr>
              <a:t>ATAS TRANSAKSI </a:t>
            </a:r>
            <a:r>
              <a:rPr lang="id-ID" sz="2000" b="1" dirty="0" smtClean="0">
                <a:solidFill>
                  <a:srgbClr val="FF0000"/>
                </a:solidFill>
              </a:rPr>
              <a:t> </a:t>
            </a:r>
            <a:r>
              <a:rPr lang="en-US" sz="2000" b="1" smtClean="0">
                <a:solidFill>
                  <a:srgbClr val="FF0000"/>
                </a:solidFill>
              </a:rPr>
              <a:t>&amp; </a:t>
            </a:r>
            <a:r>
              <a:rPr lang="id-ID" sz="2000" b="1" smtClean="0">
                <a:solidFill>
                  <a:srgbClr val="FF0000"/>
                </a:solidFill>
              </a:rPr>
              <a:t>HUTANGDAGANG</a:t>
            </a:r>
            <a:r>
              <a:rPr lang="id-ID" sz="2000" b="1" dirty="0" smtClean="0">
                <a:solidFill>
                  <a:srgbClr val="FF0000"/>
                </a:solidFill>
              </a:rPr>
              <a:t/>
            </a:r>
            <a:br>
              <a:rPr lang="id-ID" sz="2000" b="1" dirty="0" smtClean="0">
                <a:solidFill>
                  <a:srgbClr val="FF000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609600" y="1676400"/>
            <a:ext cx="8000999" cy="4411132"/>
          </a:xfrm>
        </p:spPr>
        <p:txBody>
          <a:bodyPr>
            <a:normAutofit fontScale="92500" lnSpcReduction="10000"/>
          </a:bodyPr>
          <a:lstStyle/>
          <a:p>
            <a:pPr marL="514350" indent="-514350">
              <a:buAutoNum type="romanUcPeriod"/>
            </a:pPr>
            <a:r>
              <a:rPr lang="id-ID" sz="2000" b="1" dirty="0" smtClean="0">
                <a:solidFill>
                  <a:srgbClr val="7030A0"/>
                </a:solidFill>
              </a:rPr>
              <a:t>MENINDENTIFKASI &amp; AKUN KLASIFIKASI </a:t>
            </a:r>
          </a:p>
          <a:p>
            <a:pPr marL="0" indent="0">
              <a:buNone/>
            </a:pPr>
            <a:r>
              <a:rPr lang="id-ID" sz="2000" b="1" dirty="0">
                <a:solidFill>
                  <a:srgbClr val="7030A0"/>
                </a:solidFill>
              </a:rPr>
              <a:t> </a:t>
            </a:r>
            <a:r>
              <a:rPr lang="id-ID" sz="2000" b="1" dirty="0" smtClean="0">
                <a:solidFill>
                  <a:srgbClr val="7030A0"/>
                </a:solidFill>
              </a:rPr>
              <a:t>       TRANSAKSI DALAM SIKLUS AKUISISI &amp; PEMBAYARAN</a:t>
            </a:r>
          </a:p>
          <a:p>
            <a:pPr marL="0" indent="0">
              <a:buNone/>
            </a:pPr>
            <a:r>
              <a:rPr lang="id-ID" sz="2000" b="1" dirty="0" smtClean="0">
                <a:solidFill>
                  <a:srgbClr val="7030A0"/>
                </a:solidFill>
              </a:rPr>
              <a:t>II.  MENJELASKAN FUNGSI-2 BISNIS SERTA DOKUMEN DAN</a:t>
            </a:r>
          </a:p>
          <a:p>
            <a:pPr marL="0" indent="0">
              <a:buNone/>
            </a:pPr>
            <a:r>
              <a:rPr lang="id-ID" sz="2000" b="1" dirty="0">
                <a:solidFill>
                  <a:srgbClr val="7030A0"/>
                </a:solidFill>
              </a:rPr>
              <a:t> </a:t>
            </a:r>
            <a:r>
              <a:rPr lang="id-ID" sz="2000" b="1" dirty="0" smtClean="0">
                <a:solidFill>
                  <a:srgbClr val="7030A0"/>
                </a:solidFill>
              </a:rPr>
              <a:t>     PENCATATAN YG TERKAIT DG SIKLUS AKUISISI &amp;   </a:t>
            </a:r>
          </a:p>
          <a:p>
            <a:pPr marL="0" indent="0">
              <a:buNone/>
            </a:pPr>
            <a:r>
              <a:rPr lang="id-ID" sz="2000" b="1" dirty="0" smtClean="0">
                <a:solidFill>
                  <a:srgbClr val="7030A0"/>
                </a:solidFill>
              </a:rPr>
              <a:t>      PEMBAYARAN</a:t>
            </a:r>
            <a:endParaRPr lang="id-ID" sz="2000" b="1" dirty="0" smtClean="0">
              <a:solidFill>
                <a:srgbClr val="C00000"/>
              </a:solidFill>
            </a:endParaRPr>
          </a:p>
          <a:p>
            <a:pPr marL="0" indent="0">
              <a:buNone/>
            </a:pPr>
            <a:r>
              <a:rPr lang="id-ID" sz="2000" b="1" dirty="0" smtClean="0">
                <a:solidFill>
                  <a:srgbClr val="C00000"/>
                </a:solidFill>
              </a:rPr>
              <a:t>III. MENJELASKAN PENGARH E-COMMERCE TERHADAP   </a:t>
            </a:r>
          </a:p>
          <a:p>
            <a:pPr marL="0" indent="0">
              <a:buNone/>
            </a:pPr>
            <a:r>
              <a:rPr lang="id-ID" sz="2000" b="1" dirty="0" smtClean="0">
                <a:solidFill>
                  <a:srgbClr val="C00000"/>
                </a:solidFill>
              </a:rPr>
              <a:t>       AKUISISI BARANG &amp; JASA</a:t>
            </a:r>
          </a:p>
          <a:p>
            <a:pPr marL="0" indent="0">
              <a:buNone/>
            </a:pPr>
            <a:r>
              <a:rPr lang="id-ID" sz="2000" b="1" dirty="0" smtClean="0">
                <a:solidFill>
                  <a:srgbClr val="C00000"/>
                </a:solidFill>
              </a:rPr>
              <a:t>IV. MEMAHAMI PENGENDALIAN INTERNAL, MENDESAIN, &amp; </a:t>
            </a:r>
          </a:p>
          <a:p>
            <a:pPr marL="0" indent="0">
              <a:buNone/>
            </a:pPr>
            <a:r>
              <a:rPr lang="id-ID" sz="2000" b="1" dirty="0">
                <a:solidFill>
                  <a:srgbClr val="C00000"/>
                </a:solidFill>
              </a:rPr>
              <a:t> </a:t>
            </a:r>
            <a:r>
              <a:rPr lang="id-ID" sz="2000" b="1" dirty="0" smtClean="0">
                <a:solidFill>
                  <a:srgbClr val="C00000"/>
                </a:solidFill>
              </a:rPr>
              <a:t>     MELAKUKAN PENGUJIAN PENGENDALIAN &amp; PENGUJIAN</a:t>
            </a:r>
          </a:p>
          <a:p>
            <a:pPr marL="0" indent="0">
              <a:buNone/>
            </a:pPr>
            <a:r>
              <a:rPr lang="id-ID" sz="2000" b="1" dirty="0">
                <a:solidFill>
                  <a:srgbClr val="C00000"/>
                </a:solidFill>
              </a:rPr>
              <a:t> </a:t>
            </a:r>
            <a:r>
              <a:rPr lang="id-ID" sz="2000" b="1" dirty="0" smtClean="0">
                <a:solidFill>
                  <a:srgbClr val="C00000"/>
                </a:solidFill>
              </a:rPr>
              <a:t>     SUBSTANTIF ATAS TRANSAKSI UNTUK SIKLUS AKUISISI &amp; </a:t>
            </a:r>
          </a:p>
          <a:p>
            <a:pPr marL="0" indent="0">
              <a:buNone/>
            </a:pPr>
            <a:r>
              <a:rPr lang="id-ID" sz="2000" b="1" dirty="0">
                <a:solidFill>
                  <a:srgbClr val="C00000"/>
                </a:solidFill>
              </a:rPr>
              <a:t> </a:t>
            </a:r>
            <a:r>
              <a:rPr lang="id-ID" sz="2000" b="1" dirty="0" smtClean="0">
                <a:solidFill>
                  <a:srgbClr val="C00000"/>
                </a:solidFill>
              </a:rPr>
              <a:t>     PEMBAYARAN</a:t>
            </a:r>
            <a:endParaRPr lang="id-ID" sz="2000" b="1" dirty="0">
              <a:solidFill>
                <a:srgbClr val="C00000"/>
              </a:solidFill>
            </a:endParaRPr>
          </a:p>
        </p:txBody>
      </p:sp>
    </p:spTree>
    <p:extLst>
      <p:ext uri="{BB962C8B-B14F-4D97-AF65-F5344CB8AC3E}">
        <p14:creationId xmlns:p14="http://schemas.microsoft.com/office/powerpoint/2010/main" val="59148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1"/>
            <a:ext cx="7924800" cy="1219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smtClean="0">
                <a:solidFill>
                  <a:srgbClr val="C00000"/>
                </a:solidFill>
              </a:rPr>
              <a:t>IV</a:t>
            </a:r>
            <a:r>
              <a:rPr lang="id-ID" sz="2000" b="1" dirty="0">
                <a:solidFill>
                  <a:srgbClr val="C00000"/>
                </a:solidFill>
              </a:rPr>
              <a:t>. MEMAHAMI PENGENDALIAN INTERNAL, MENDESAIN, </a:t>
            </a:r>
            <a:r>
              <a:rPr lang="id-ID" sz="2000" b="1" dirty="0" smtClean="0">
                <a:solidFill>
                  <a:srgbClr val="C00000"/>
                </a:solidFill>
              </a:rPr>
              <a:t>&amp; MELAKUKAN PENGUJIAN </a:t>
            </a:r>
            <a:r>
              <a:rPr lang="id-ID" sz="2000" b="1" dirty="0">
                <a:solidFill>
                  <a:srgbClr val="C00000"/>
                </a:solidFill>
              </a:rPr>
              <a:t>PENGENDALIAN &amp; PENGUJIAN SUBSTANTIF ATAS TRANSAKSI </a:t>
            </a:r>
            <a:r>
              <a:rPr lang="id-ID" sz="2000" b="1" dirty="0" smtClean="0">
                <a:solidFill>
                  <a:srgbClr val="C00000"/>
                </a:solidFill>
              </a:rPr>
              <a:t>UNTUK</a:t>
            </a:r>
            <a:br>
              <a:rPr lang="id-ID" sz="2000" b="1" dirty="0" smtClean="0">
                <a:solidFill>
                  <a:srgbClr val="C00000"/>
                </a:solidFill>
              </a:rPr>
            </a:br>
            <a:r>
              <a:rPr lang="id-ID" sz="2000" b="1" dirty="0" smtClean="0">
                <a:solidFill>
                  <a:srgbClr val="C00000"/>
                </a:solidFill>
              </a:rPr>
              <a:t> </a:t>
            </a:r>
            <a:r>
              <a:rPr lang="id-ID" sz="2000" b="1" dirty="0">
                <a:solidFill>
                  <a:srgbClr val="C00000"/>
                </a:solidFill>
              </a:rPr>
              <a:t>SIKLUS AKUISISI &amp; PEMBAYARAN</a:t>
            </a:r>
            <a:br>
              <a:rPr lang="id-ID" sz="2000" b="1" dirty="0">
                <a:solidFill>
                  <a:srgbClr val="C00000"/>
                </a:solidFill>
              </a:rPr>
            </a:br>
            <a:r>
              <a:rPr lang="id-ID" sz="2000" dirty="0" smtClean="0"/>
              <a:t/>
            </a:r>
            <a:br>
              <a:rPr lang="id-ID" sz="2000" dirty="0" smtClean="0"/>
            </a:br>
            <a:r>
              <a:rPr lang="id-ID" sz="2000" dirty="0" smtClean="0"/>
              <a:t/>
            </a:r>
            <a:br>
              <a:rPr lang="id-ID" sz="2000" dirty="0" smtClean="0"/>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609600" y="1905000"/>
            <a:ext cx="8077200" cy="4182532"/>
          </a:xfrm>
        </p:spPr>
        <p:txBody>
          <a:bodyPr>
            <a:normAutofit fontScale="92500" lnSpcReduction="10000"/>
          </a:bodyPr>
          <a:lstStyle/>
          <a:p>
            <a:pPr marL="0" indent="0">
              <a:buNone/>
            </a:pPr>
            <a:r>
              <a:rPr lang="id-ID" sz="2000" b="1" dirty="0" smtClean="0">
                <a:solidFill>
                  <a:srgbClr val="7030A0"/>
                </a:solidFill>
              </a:rPr>
              <a:t>A. MEMAHAMI PENGENDALIAN INTERNAL AKUISISI &amp; PENGELURAN KAS</a:t>
            </a:r>
          </a:p>
          <a:p>
            <a:pPr marL="0" indent="0">
              <a:buNone/>
            </a:pPr>
            <a:r>
              <a:rPr lang="id-ID" sz="2000" b="1" dirty="0" smtClean="0">
                <a:solidFill>
                  <a:srgbClr val="7030A0"/>
                </a:solidFill>
              </a:rPr>
              <a:t>B. MENILAI RISIKO PENGENDALIAN TERENCANA – AKUISISI DAN PENGELUARAN KAS</a:t>
            </a:r>
          </a:p>
          <a:p>
            <a:pPr marL="0" indent="0">
              <a:buNone/>
            </a:pPr>
            <a:r>
              <a:rPr lang="id-ID" sz="2000" b="1" dirty="0" smtClean="0">
                <a:solidFill>
                  <a:srgbClr val="00B050"/>
                </a:solidFill>
              </a:rPr>
              <a:t>C. MENENTUKAN LINGKUP PENGUJIAN PENGENDALIAN</a:t>
            </a:r>
          </a:p>
          <a:p>
            <a:pPr marL="0" indent="0">
              <a:buNone/>
            </a:pPr>
            <a:r>
              <a:rPr lang="id-ID" sz="2000" b="1" dirty="0" smtClean="0">
                <a:solidFill>
                  <a:srgbClr val="00B050"/>
                </a:solidFill>
              </a:rPr>
              <a:t>D. MENDESAIN PENGUJIAN PENGENDALI &amp; SUBSTANTIF ATAS TRANSAKSI UNTUK AKUISISI &amp; PENGELUARAN KAS UNTUK MEMENUHI TUJUAN AUDIT TRKAIT TRANSAKSI</a:t>
            </a:r>
          </a:p>
          <a:p>
            <a:pPr marL="0" indent="0">
              <a:buNone/>
            </a:pPr>
            <a:r>
              <a:rPr lang="id-ID" sz="2000" b="1" dirty="0">
                <a:solidFill>
                  <a:srgbClr val="00B050"/>
                </a:solidFill>
              </a:rPr>
              <a:t> </a:t>
            </a:r>
            <a:r>
              <a:rPr lang="id-ID" sz="2000" b="1" dirty="0" smtClean="0">
                <a:solidFill>
                  <a:srgbClr val="00B050"/>
                </a:solidFill>
              </a:rPr>
              <a:t>     1. PROSEDUR AUDIT</a:t>
            </a:r>
          </a:p>
          <a:p>
            <a:pPr marL="0" indent="0">
              <a:buNone/>
            </a:pPr>
            <a:r>
              <a:rPr lang="id-ID" sz="2000" b="1" dirty="0">
                <a:solidFill>
                  <a:srgbClr val="00B050"/>
                </a:solidFill>
              </a:rPr>
              <a:t> </a:t>
            </a:r>
            <a:r>
              <a:rPr lang="id-ID" sz="2000" b="1" dirty="0" smtClean="0">
                <a:solidFill>
                  <a:srgbClr val="00B050"/>
                </a:solidFill>
              </a:rPr>
              <a:t>     2. JUMLAH SAMPEL</a:t>
            </a:r>
          </a:p>
          <a:p>
            <a:pPr marL="0" indent="0">
              <a:buNone/>
            </a:pPr>
            <a:r>
              <a:rPr lang="id-ID" sz="2000" b="1" dirty="0">
                <a:solidFill>
                  <a:srgbClr val="00B050"/>
                </a:solidFill>
              </a:rPr>
              <a:t> </a:t>
            </a:r>
            <a:r>
              <a:rPr lang="id-ID" sz="2000" b="1" dirty="0" smtClean="0">
                <a:solidFill>
                  <a:srgbClr val="00B050"/>
                </a:solidFill>
              </a:rPr>
              <a:t>     3. SAMPLE YG DIPILIH</a:t>
            </a:r>
          </a:p>
          <a:p>
            <a:pPr marL="0" indent="0">
              <a:buNone/>
            </a:pPr>
            <a:r>
              <a:rPr lang="id-ID" sz="2000" b="1" dirty="0">
                <a:solidFill>
                  <a:srgbClr val="00B050"/>
                </a:solidFill>
              </a:rPr>
              <a:t> </a:t>
            </a:r>
            <a:r>
              <a:rPr lang="id-ID" sz="2000" b="1" dirty="0" smtClean="0">
                <a:solidFill>
                  <a:srgbClr val="00B050"/>
                </a:solidFill>
              </a:rPr>
              <a:t>     4. PENETAPAN WAKTU</a:t>
            </a:r>
            <a:endParaRPr lang="id-ID" sz="2000" b="1" dirty="0">
              <a:solidFill>
                <a:srgbClr val="00B050"/>
              </a:solidFill>
            </a:endParaRPr>
          </a:p>
        </p:txBody>
      </p:sp>
    </p:spTree>
    <p:extLst>
      <p:ext uri="{BB962C8B-B14F-4D97-AF65-F5344CB8AC3E}">
        <p14:creationId xmlns:p14="http://schemas.microsoft.com/office/powerpoint/2010/main" val="4229524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98734" cy="914399"/>
          </a:xfrm>
        </p:spPr>
        <p:txBody>
          <a:bodyPr>
            <a:normAutofit fontScale="90000"/>
          </a:bodyPr>
          <a:lstStyle/>
          <a:p>
            <a:r>
              <a:rPr lang="en-US" b="1" dirty="0" smtClean="0"/>
              <a:t/>
            </a:r>
            <a:br>
              <a:rPr lang="en-US" b="1" dirty="0" smtClean="0"/>
            </a:br>
            <a:r>
              <a:rPr lang="en-US" b="1" dirty="0"/>
              <a:t/>
            </a:r>
            <a:br>
              <a:rPr lang="en-US" b="1" dirty="0"/>
            </a:br>
            <a:r>
              <a:rPr lang="id-ID" sz="3600" b="1" dirty="0" smtClean="0"/>
              <a:t>A,C,D. </a:t>
            </a:r>
            <a:r>
              <a:rPr lang="en-US" sz="3600" b="1" dirty="0" smtClean="0"/>
              <a:t>PENGUJIAN </a:t>
            </a:r>
            <a:r>
              <a:rPr lang="en-US" sz="3600" b="1" dirty="0"/>
              <a:t>KEPATUHAN </a:t>
            </a:r>
            <a:r>
              <a:rPr lang="en-US" sz="3100" b="1" dirty="0" smtClean="0"/>
              <a:t>THD.SIKLUS</a:t>
            </a:r>
            <a:r>
              <a:rPr lang="en-US" sz="3600" b="1" dirty="0" smtClean="0"/>
              <a:t> </a:t>
            </a:r>
            <a:r>
              <a:rPr lang="en-US" sz="3600" b="1" dirty="0"/>
              <a:t>PEMBELIAN</a:t>
            </a:r>
            <a:br>
              <a:rPr lang="en-US" sz="3600" b="1" dirty="0"/>
            </a:br>
            <a:r>
              <a:rPr lang="en-US" dirty="0"/>
              <a:t> </a:t>
            </a:r>
            <a:r>
              <a:rPr lang="en-US" b="1" dirty="0"/>
              <a:t/>
            </a:r>
            <a:br>
              <a:rPr lang="en-US" b="1" dirty="0"/>
            </a:br>
            <a:endParaRPr lang="en-US" dirty="0"/>
          </a:p>
        </p:txBody>
      </p:sp>
      <p:sp>
        <p:nvSpPr>
          <p:cNvPr id="3" name="Content Placeholder 2"/>
          <p:cNvSpPr>
            <a:spLocks noGrp="1"/>
          </p:cNvSpPr>
          <p:nvPr>
            <p:ph idx="1"/>
          </p:nvPr>
        </p:nvSpPr>
        <p:spPr>
          <a:xfrm>
            <a:off x="457200" y="1447801"/>
            <a:ext cx="8229600" cy="4487332"/>
          </a:xfrm>
        </p:spPr>
        <p:txBody>
          <a:bodyPr>
            <a:normAutofit/>
          </a:bodyPr>
          <a:lstStyle/>
          <a:p>
            <a:r>
              <a:rPr lang="en-US" sz="2800" b="1" dirty="0" err="1">
                <a:solidFill>
                  <a:srgbClr val="FF0000"/>
                </a:solidFill>
              </a:rPr>
              <a:t>Siklus</a:t>
            </a:r>
            <a:r>
              <a:rPr lang="en-US" sz="2800" b="1" dirty="0">
                <a:solidFill>
                  <a:srgbClr val="FF0000"/>
                </a:solidFill>
              </a:rPr>
              <a:t> </a:t>
            </a:r>
            <a:r>
              <a:rPr lang="en-US" sz="2800" b="1" dirty="0" err="1">
                <a:solidFill>
                  <a:srgbClr val="FF0000"/>
                </a:solidFill>
              </a:rPr>
              <a:t>pembelian</a:t>
            </a:r>
            <a:r>
              <a:rPr lang="en-US" sz="2800" b="1" dirty="0">
                <a:solidFill>
                  <a:srgbClr val="FF0000"/>
                </a:solidFill>
              </a:rPr>
              <a:t> </a:t>
            </a:r>
            <a:r>
              <a:rPr lang="en-US" sz="2800" b="1" dirty="0" err="1">
                <a:solidFill>
                  <a:srgbClr val="FF0000"/>
                </a:solidFill>
              </a:rPr>
              <a:t>terdiri</a:t>
            </a:r>
            <a:r>
              <a:rPr lang="en-US" sz="2800" b="1" dirty="0">
                <a:solidFill>
                  <a:srgbClr val="FF0000"/>
                </a:solidFill>
              </a:rPr>
              <a:t> </a:t>
            </a:r>
            <a:r>
              <a:rPr lang="en-US" sz="2800" b="1" dirty="0" err="1">
                <a:solidFill>
                  <a:srgbClr val="FF0000"/>
                </a:solidFill>
              </a:rPr>
              <a:t>dari</a:t>
            </a:r>
            <a:r>
              <a:rPr lang="en-US" sz="2800" b="1" dirty="0">
                <a:solidFill>
                  <a:srgbClr val="FF0000"/>
                </a:solidFill>
              </a:rPr>
              <a:t> </a:t>
            </a:r>
            <a:r>
              <a:rPr lang="en-US" sz="2800" b="1" dirty="0" err="1">
                <a:solidFill>
                  <a:srgbClr val="FF0000"/>
                </a:solidFill>
              </a:rPr>
              <a:t>sistem</a:t>
            </a:r>
            <a:r>
              <a:rPr lang="en-US" sz="2800" b="1" dirty="0">
                <a:solidFill>
                  <a:srgbClr val="FF0000"/>
                </a:solidFill>
              </a:rPr>
              <a:t> </a:t>
            </a:r>
            <a:r>
              <a:rPr lang="en-US" sz="2800" b="1" dirty="0" err="1">
                <a:solidFill>
                  <a:srgbClr val="FF0000"/>
                </a:solidFill>
              </a:rPr>
              <a:t>pembelian</a:t>
            </a:r>
            <a:r>
              <a:rPr lang="en-US" sz="2800" b="1" dirty="0">
                <a:solidFill>
                  <a:srgbClr val="FF0000"/>
                </a:solidFill>
              </a:rPr>
              <a:t> </a:t>
            </a:r>
            <a:r>
              <a:rPr lang="en-US" sz="2800" b="1" dirty="0" err="1">
                <a:solidFill>
                  <a:srgbClr val="FF0000"/>
                </a:solidFill>
              </a:rPr>
              <a:t>dan</a:t>
            </a:r>
            <a:r>
              <a:rPr lang="en-US" sz="2800" b="1" dirty="0">
                <a:solidFill>
                  <a:srgbClr val="FF0000"/>
                </a:solidFill>
              </a:rPr>
              <a:t> </a:t>
            </a:r>
            <a:r>
              <a:rPr lang="en-US" sz="2800" b="1" dirty="0" err="1">
                <a:solidFill>
                  <a:srgbClr val="FF0000"/>
                </a:solidFill>
              </a:rPr>
              <a:t>sistem</a:t>
            </a:r>
            <a:r>
              <a:rPr lang="en-US" sz="2800" b="1" dirty="0">
                <a:solidFill>
                  <a:srgbClr val="FF0000"/>
                </a:solidFill>
              </a:rPr>
              <a:t> </a:t>
            </a:r>
            <a:r>
              <a:rPr lang="en-US" sz="2800" b="1" dirty="0" err="1">
                <a:solidFill>
                  <a:srgbClr val="FF0000"/>
                </a:solidFill>
              </a:rPr>
              <a:t>retur</a:t>
            </a:r>
            <a:r>
              <a:rPr lang="en-US" sz="2800" b="1" dirty="0">
                <a:solidFill>
                  <a:srgbClr val="FF0000"/>
                </a:solidFill>
              </a:rPr>
              <a:t> </a:t>
            </a:r>
            <a:r>
              <a:rPr lang="en-US" sz="2800" b="1" dirty="0" err="1">
                <a:solidFill>
                  <a:srgbClr val="FF0000"/>
                </a:solidFill>
              </a:rPr>
              <a:t>pembelian</a:t>
            </a:r>
            <a:r>
              <a:rPr lang="en-US" sz="2800" b="1" dirty="0">
                <a:solidFill>
                  <a:srgbClr val="FF0000"/>
                </a:solidFill>
              </a:rPr>
              <a:t>. </a:t>
            </a:r>
            <a:endParaRPr lang="en-US" sz="2800" b="1" dirty="0" smtClean="0">
              <a:solidFill>
                <a:srgbClr val="FF0000"/>
              </a:solidFill>
            </a:endParaRPr>
          </a:p>
          <a:p>
            <a:r>
              <a:rPr lang="en-US" sz="2800" b="1" dirty="0" err="1" smtClean="0">
                <a:solidFill>
                  <a:srgbClr val="00B050"/>
                </a:solidFill>
              </a:rPr>
              <a:t>Dokumen</a:t>
            </a:r>
            <a:r>
              <a:rPr lang="en-US" sz="2800" b="1" dirty="0" smtClean="0">
                <a:solidFill>
                  <a:srgbClr val="00B050"/>
                </a:solidFill>
              </a:rPr>
              <a:t> </a:t>
            </a:r>
            <a:r>
              <a:rPr lang="en-US" sz="2800" b="1" dirty="0" err="1">
                <a:solidFill>
                  <a:srgbClr val="00B050"/>
                </a:solidFill>
              </a:rPr>
              <a:t>sumber</a:t>
            </a:r>
            <a:r>
              <a:rPr lang="en-US" sz="2800" b="1" dirty="0">
                <a:solidFill>
                  <a:srgbClr val="00B050"/>
                </a:solidFill>
              </a:rPr>
              <a:t> </a:t>
            </a:r>
            <a:r>
              <a:rPr lang="en-US" sz="2800" b="1" dirty="0" err="1" smtClean="0">
                <a:solidFill>
                  <a:srgbClr val="00B050"/>
                </a:solidFill>
              </a:rPr>
              <a:t>siklus</a:t>
            </a:r>
            <a:r>
              <a:rPr lang="en-US" sz="2800" b="1" dirty="0" smtClean="0">
                <a:solidFill>
                  <a:srgbClr val="00B050"/>
                </a:solidFill>
              </a:rPr>
              <a:t> </a:t>
            </a:r>
            <a:r>
              <a:rPr lang="en-US" sz="2800" b="1" dirty="0" err="1">
                <a:solidFill>
                  <a:srgbClr val="00B050"/>
                </a:solidFill>
              </a:rPr>
              <a:t>pembelian</a:t>
            </a:r>
            <a:r>
              <a:rPr lang="en-US" sz="2800" b="1" dirty="0">
                <a:solidFill>
                  <a:srgbClr val="00B050"/>
                </a:solidFill>
              </a:rPr>
              <a:t> </a:t>
            </a:r>
            <a:r>
              <a:rPr lang="en-US" sz="2800" b="1" dirty="0" err="1">
                <a:solidFill>
                  <a:srgbClr val="00B050"/>
                </a:solidFill>
              </a:rPr>
              <a:t>adalah</a:t>
            </a:r>
            <a:r>
              <a:rPr lang="en-US" sz="2800" b="1" dirty="0">
                <a:solidFill>
                  <a:srgbClr val="00B050"/>
                </a:solidFill>
              </a:rPr>
              <a:t> </a:t>
            </a:r>
            <a:r>
              <a:rPr lang="en-US" sz="2800" b="1" dirty="0" err="1">
                <a:solidFill>
                  <a:srgbClr val="00B050"/>
                </a:solidFill>
              </a:rPr>
              <a:t>bukti</a:t>
            </a:r>
            <a:r>
              <a:rPr lang="en-US" sz="2800" b="1" dirty="0">
                <a:solidFill>
                  <a:srgbClr val="00B050"/>
                </a:solidFill>
              </a:rPr>
              <a:t> </a:t>
            </a:r>
            <a:r>
              <a:rPr lang="en-US" sz="2800" b="1" dirty="0" err="1">
                <a:solidFill>
                  <a:srgbClr val="00B050"/>
                </a:solidFill>
              </a:rPr>
              <a:t>kas</a:t>
            </a:r>
            <a:r>
              <a:rPr lang="en-US" sz="2800" b="1" dirty="0">
                <a:solidFill>
                  <a:srgbClr val="00B050"/>
                </a:solidFill>
              </a:rPr>
              <a:t> </a:t>
            </a:r>
            <a:r>
              <a:rPr lang="en-US" sz="2800" b="1" dirty="0" err="1">
                <a:solidFill>
                  <a:srgbClr val="00B050"/>
                </a:solidFill>
              </a:rPr>
              <a:t>keluar</a:t>
            </a:r>
            <a:r>
              <a:rPr lang="en-US" sz="2800" b="1" dirty="0">
                <a:solidFill>
                  <a:srgbClr val="00B050"/>
                </a:solidFill>
              </a:rPr>
              <a:t> </a:t>
            </a:r>
            <a:r>
              <a:rPr lang="en-US" sz="2800" b="1" dirty="0" err="1">
                <a:solidFill>
                  <a:srgbClr val="00B050"/>
                </a:solidFill>
              </a:rPr>
              <a:t>dan</a:t>
            </a:r>
            <a:r>
              <a:rPr lang="en-US" sz="2800" b="1" dirty="0">
                <a:solidFill>
                  <a:srgbClr val="00B050"/>
                </a:solidFill>
              </a:rPr>
              <a:t> memo debit </a:t>
            </a:r>
            <a:r>
              <a:rPr lang="en-US" sz="2800" b="1" dirty="0" err="1">
                <a:solidFill>
                  <a:srgbClr val="00B050"/>
                </a:solidFill>
              </a:rPr>
              <a:t>dengan</a:t>
            </a:r>
            <a:r>
              <a:rPr lang="en-US" sz="2800" b="1" dirty="0">
                <a:solidFill>
                  <a:srgbClr val="00B050"/>
                </a:solidFill>
              </a:rPr>
              <a:t> </a:t>
            </a:r>
            <a:r>
              <a:rPr lang="en-US" sz="2800" b="1" dirty="0" err="1">
                <a:solidFill>
                  <a:srgbClr val="00B050"/>
                </a:solidFill>
              </a:rPr>
              <a:t>dokumen</a:t>
            </a:r>
            <a:r>
              <a:rPr lang="en-US" sz="2800" b="1" dirty="0">
                <a:solidFill>
                  <a:srgbClr val="00B050"/>
                </a:solidFill>
              </a:rPr>
              <a:t> </a:t>
            </a:r>
            <a:r>
              <a:rPr lang="en-US" sz="2800" b="1" dirty="0" err="1">
                <a:solidFill>
                  <a:srgbClr val="00B050"/>
                </a:solidFill>
              </a:rPr>
              <a:t>pendukungnya</a:t>
            </a:r>
            <a:r>
              <a:rPr lang="en-US" sz="2800" b="1" dirty="0">
                <a:solidFill>
                  <a:srgbClr val="00B050"/>
                </a:solidFill>
              </a:rPr>
              <a:t>.</a:t>
            </a:r>
          </a:p>
          <a:p>
            <a:r>
              <a:rPr lang="en-US" sz="2800" b="1" dirty="0" err="1" smtClean="0">
                <a:solidFill>
                  <a:srgbClr val="00B0F0"/>
                </a:solidFill>
              </a:rPr>
              <a:t>Untuk</a:t>
            </a:r>
            <a:r>
              <a:rPr lang="en-US" sz="2800" b="1" dirty="0" smtClean="0">
                <a:solidFill>
                  <a:srgbClr val="00B0F0"/>
                </a:solidFill>
              </a:rPr>
              <a:t> </a:t>
            </a:r>
            <a:r>
              <a:rPr lang="en-US" sz="2800" b="1" dirty="0" err="1">
                <a:solidFill>
                  <a:srgbClr val="00B0F0"/>
                </a:solidFill>
              </a:rPr>
              <a:t>merancang</a:t>
            </a:r>
            <a:r>
              <a:rPr lang="en-US" sz="2800" b="1" dirty="0">
                <a:solidFill>
                  <a:srgbClr val="00B0F0"/>
                </a:solidFill>
              </a:rPr>
              <a:t> </a:t>
            </a:r>
            <a:r>
              <a:rPr lang="en-US" sz="2800" b="1" dirty="0" err="1">
                <a:solidFill>
                  <a:srgbClr val="00B0F0"/>
                </a:solidFill>
              </a:rPr>
              <a:t>kuesioner</a:t>
            </a:r>
            <a:r>
              <a:rPr lang="en-US" sz="2800" b="1" dirty="0">
                <a:solidFill>
                  <a:srgbClr val="00B0F0"/>
                </a:solidFill>
              </a:rPr>
              <a:t> </a:t>
            </a:r>
            <a:r>
              <a:rPr lang="en-US" sz="2800" b="1" dirty="0" err="1">
                <a:solidFill>
                  <a:srgbClr val="00B0F0"/>
                </a:solidFill>
              </a:rPr>
              <a:t>pengendalian</a:t>
            </a:r>
            <a:r>
              <a:rPr lang="en-US" sz="2800" b="1" dirty="0">
                <a:solidFill>
                  <a:srgbClr val="00B0F0"/>
                </a:solidFill>
              </a:rPr>
              <a:t> intern </a:t>
            </a:r>
            <a:r>
              <a:rPr lang="en-US" sz="2800" b="1" dirty="0" err="1">
                <a:solidFill>
                  <a:srgbClr val="00B0F0"/>
                </a:solidFill>
              </a:rPr>
              <a:t>siklus</a:t>
            </a:r>
            <a:r>
              <a:rPr lang="en-US" sz="2800" b="1" dirty="0">
                <a:solidFill>
                  <a:srgbClr val="00B0F0"/>
                </a:solidFill>
              </a:rPr>
              <a:t> </a:t>
            </a:r>
            <a:r>
              <a:rPr lang="en-US" sz="2800" b="1" dirty="0" err="1">
                <a:solidFill>
                  <a:srgbClr val="00B0F0"/>
                </a:solidFill>
              </a:rPr>
              <a:t>pembelian</a:t>
            </a:r>
            <a:r>
              <a:rPr lang="en-US" sz="2800" b="1" dirty="0">
                <a:solidFill>
                  <a:srgbClr val="00B0F0"/>
                </a:solidFill>
              </a:rPr>
              <a:t>, </a:t>
            </a:r>
            <a:r>
              <a:rPr lang="en-US" sz="2800" b="1" dirty="0" err="1">
                <a:solidFill>
                  <a:srgbClr val="00B0F0"/>
                </a:solidFill>
              </a:rPr>
              <a:t>akuntan</a:t>
            </a:r>
            <a:r>
              <a:rPr lang="en-US" sz="2800" b="1" dirty="0">
                <a:solidFill>
                  <a:srgbClr val="00B0F0"/>
                </a:solidFill>
              </a:rPr>
              <a:t> </a:t>
            </a:r>
            <a:r>
              <a:rPr lang="en-US" sz="2800" b="1" dirty="0" err="1">
                <a:solidFill>
                  <a:srgbClr val="00B0F0"/>
                </a:solidFill>
              </a:rPr>
              <a:t>harus</a:t>
            </a:r>
            <a:r>
              <a:rPr lang="en-US" sz="2800" b="1" dirty="0">
                <a:solidFill>
                  <a:srgbClr val="00B0F0"/>
                </a:solidFill>
              </a:rPr>
              <a:t> </a:t>
            </a:r>
            <a:r>
              <a:rPr lang="en-US" sz="2800" b="1" dirty="0" err="1">
                <a:solidFill>
                  <a:srgbClr val="00B0F0"/>
                </a:solidFill>
              </a:rPr>
              <a:t>menguasai</a:t>
            </a:r>
            <a:r>
              <a:rPr lang="en-US" sz="2800" b="1" dirty="0">
                <a:solidFill>
                  <a:srgbClr val="00B0F0"/>
                </a:solidFill>
              </a:rPr>
              <a:t> </a:t>
            </a:r>
            <a:r>
              <a:rPr lang="en-US" sz="2800" b="1" dirty="0" err="1">
                <a:solidFill>
                  <a:srgbClr val="00B0F0"/>
                </a:solidFill>
              </a:rPr>
              <a:t>berbagai</a:t>
            </a:r>
            <a:r>
              <a:rPr lang="en-US" sz="2800" b="1" dirty="0">
                <a:solidFill>
                  <a:srgbClr val="00B0F0"/>
                </a:solidFill>
              </a:rPr>
              <a:t> </a:t>
            </a:r>
            <a:r>
              <a:rPr lang="en-US" sz="2800" b="1" dirty="0" err="1">
                <a:solidFill>
                  <a:srgbClr val="00B0F0"/>
                </a:solidFill>
              </a:rPr>
              <a:t>sistem</a:t>
            </a:r>
            <a:r>
              <a:rPr lang="en-US" sz="2800" b="1" dirty="0">
                <a:solidFill>
                  <a:srgbClr val="00B0F0"/>
                </a:solidFill>
              </a:rPr>
              <a:t> </a:t>
            </a:r>
            <a:r>
              <a:rPr lang="en-US" sz="2800" b="1" dirty="0" err="1">
                <a:solidFill>
                  <a:srgbClr val="00B0F0"/>
                </a:solidFill>
              </a:rPr>
              <a:t>akuntansi</a:t>
            </a:r>
            <a:r>
              <a:rPr lang="en-US" sz="2800" b="1" dirty="0">
                <a:solidFill>
                  <a:srgbClr val="00B0F0"/>
                </a:solidFill>
              </a:rPr>
              <a:t> yang </a:t>
            </a:r>
            <a:r>
              <a:rPr lang="en-US" sz="2800" b="1" dirty="0" err="1">
                <a:solidFill>
                  <a:srgbClr val="00B0F0"/>
                </a:solidFill>
              </a:rPr>
              <a:t>mementuk</a:t>
            </a:r>
            <a:r>
              <a:rPr lang="en-US" sz="2800" b="1" dirty="0">
                <a:solidFill>
                  <a:srgbClr val="00B0F0"/>
                </a:solidFill>
              </a:rPr>
              <a:t> </a:t>
            </a:r>
            <a:r>
              <a:rPr lang="en-US" sz="2800" b="1" dirty="0" err="1">
                <a:solidFill>
                  <a:srgbClr val="00B0F0"/>
                </a:solidFill>
              </a:rPr>
              <a:t>siklus</a:t>
            </a:r>
            <a:r>
              <a:rPr lang="en-US" sz="2800" b="1" dirty="0">
                <a:solidFill>
                  <a:srgbClr val="00B0F0"/>
                </a:solidFill>
              </a:rPr>
              <a:t> </a:t>
            </a:r>
            <a:r>
              <a:rPr lang="en-US" sz="2800" b="1" dirty="0" err="1">
                <a:solidFill>
                  <a:srgbClr val="00B0F0"/>
                </a:solidFill>
              </a:rPr>
              <a:t>pembelian</a:t>
            </a:r>
            <a:r>
              <a:rPr lang="en-US" sz="2800" b="1" dirty="0" smtClean="0">
                <a:solidFill>
                  <a:srgbClr val="00B0F0"/>
                </a:solidFill>
              </a:rPr>
              <a:t>.</a:t>
            </a:r>
          </a:p>
          <a:p>
            <a:endParaRPr lang="en-US" dirty="0"/>
          </a:p>
        </p:txBody>
      </p:sp>
    </p:spTree>
    <p:extLst>
      <p:ext uri="{BB962C8B-B14F-4D97-AF65-F5344CB8AC3E}">
        <p14:creationId xmlns:p14="http://schemas.microsoft.com/office/powerpoint/2010/main" val="647764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98734" cy="914399"/>
          </a:xfrm>
        </p:spPr>
        <p:txBody>
          <a:bodyPr>
            <a:normAutofit fontScale="90000"/>
          </a:bodyPr>
          <a:lstStyle/>
          <a:p>
            <a:r>
              <a:rPr lang="en-US" b="1" dirty="0" smtClean="0"/>
              <a:t/>
            </a:r>
            <a:br>
              <a:rPr lang="en-US" b="1" dirty="0" smtClean="0"/>
            </a:br>
            <a:r>
              <a:rPr lang="en-US" b="1" dirty="0"/>
              <a:t/>
            </a:r>
            <a:br>
              <a:rPr lang="en-US" b="1" dirty="0"/>
            </a:br>
            <a:r>
              <a:rPr lang="en-US" sz="3100" b="1" dirty="0" smtClean="0"/>
              <a:t>PENGUJIAN </a:t>
            </a:r>
            <a:r>
              <a:rPr lang="en-US" sz="3100" b="1" dirty="0"/>
              <a:t>KEPATUHAN </a:t>
            </a:r>
            <a:br>
              <a:rPr lang="en-US" sz="3100" b="1" dirty="0"/>
            </a:br>
            <a:r>
              <a:rPr lang="en-US" sz="3100" b="1" dirty="0"/>
              <a:t>SIKLUS </a:t>
            </a:r>
            <a:r>
              <a:rPr lang="en-US" sz="3100" b="1" dirty="0" smtClean="0"/>
              <a:t>PEMBELIAN</a:t>
            </a:r>
            <a:r>
              <a:rPr lang="id-ID" sz="3100" b="1" dirty="0" smtClean="0"/>
              <a:t> </a:t>
            </a:r>
            <a:r>
              <a:rPr lang="en-US" sz="3100" b="1" dirty="0" err="1"/>
              <a:t>lanjutan</a:t>
            </a:r>
            <a:r>
              <a:rPr lang="en-US" sz="3100" b="1" dirty="0"/>
              <a:t> ……..</a:t>
            </a:r>
            <a:br>
              <a:rPr lang="en-US" sz="3100" b="1" dirty="0"/>
            </a:br>
            <a:r>
              <a:rPr lang="en-US" dirty="0"/>
              <a:t> </a:t>
            </a:r>
            <a:r>
              <a:rPr lang="en-US" b="1" dirty="0"/>
              <a:t/>
            </a:r>
            <a:br>
              <a:rPr lang="en-US" b="1" dirty="0"/>
            </a:br>
            <a:endParaRPr lang="en-US" dirty="0"/>
          </a:p>
        </p:txBody>
      </p:sp>
      <p:sp>
        <p:nvSpPr>
          <p:cNvPr id="3" name="Content Placeholder 2"/>
          <p:cNvSpPr>
            <a:spLocks noGrp="1"/>
          </p:cNvSpPr>
          <p:nvPr>
            <p:ph idx="1"/>
          </p:nvPr>
        </p:nvSpPr>
        <p:spPr>
          <a:xfrm>
            <a:off x="533400" y="1447801"/>
            <a:ext cx="8077200" cy="4487332"/>
          </a:xfrm>
        </p:spPr>
        <p:txBody>
          <a:bodyPr>
            <a:normAutofit lnSpcReduction="10000"/>
          </a:bodyPr>
          <a:lstStyle/>
          <a:p>
            <a:r>
              <a:rPr lang="en-US" sz="3200" b="1" dirty="0" err="1" smtClean="0">
                <a:solidFill>
                  <a:srgbClr val="00B0F0"/>
                </a:solidFill>
              </a:rPr>
              <a:t>Berdasarkan</a:t>
            </a:r>
            <a:r>
              <a:rPr lang="en-US" sz="3200" b="1" dirty="0" smtClean="0">
                <a:solidFill>
                  <a:srgbClr val="00B0F0"/>
                </a:solidFill>
              </a:rPr>
              <a:t> </a:t>
            </a:r>
            <a:r>
              <a:rPr lang="en-US" sz="3200" b="1" dirty="0" err="1">
                <a:solidFill>
                  <a:srgbClr val="00B0F0"/>
                </a:solidFill>
              </a:rPr>
              <a:t>pengetahuan</a:t>
            </a:r>
            <a:r>
              <a:rPr lang="en-US" sz="3200" b="1" dirty="0">
                <a:solidFill>
                  <a:srgbClr val="00B0F0"/>
                </a:solidFill>
              </a:rPr>
              <a:t> </a:t>
            </a:r>
            <a:r>
              <a:rPr lang="en-US" sz="3200" b="1" dirty="0" err="1">
                <a:solidFill>
                  <a:srgbClr val="00B0F0"/>
                </a:solidFill>
              </a:rPr>
              <a:t>sistem</a:t>
            </a:r>
            <a:r>
              <a:rPr lang="en-US" sz="3200" b="1" dirty="0">
                <a:solidFill>
                  <a:srgbClr val="00B0F0"/>
                </a:solidFill>
              </a:rPr>
              <a:t> </a:t>
            </a:r>
            <a:r>
              <a:rPr lang="en-US" sz="3200" b="1" dirty="0" err="1">
                <a:solidFill>
                  <a:srgbClr val="00B0F0"/>
                </a:solidFill>
              </a:rPr>
              <a:t>akuntansi</a:t>
            </a:r>
            <a:r>
              <a:rPr lang="en-US" sz="3200" b="1" dirty="0">
                <a:solidFill>
                  <a:srgbClr val="00B0F0"/>
                </a:solidFill>
              </a:rPr>
              <a:t> </a:t>
            </a:r>
            <a:r>
              <a:rPr lang="en-US" sz="3200" b="1" dirty="0" err="1">
                <a:solidFill>
                  <a:srgbClr val="00B0F0"/>
                </a:solidFill>
              </a:rPr>
              <a:t>tersebut</a:t>
            </a:r>
            <a:r>
              <a:rPr lang="en-US" sz="3200" b="1" dirty="0">
                <a:solidFill>
                  <a:srgbClr val="00B0F0"/>
                </a:solidFill>
              </a:rPr>
              <a:t> </a:t>
            </a:r>
            <a:r>
              <a:rPr lang="en-US" sz="3200" b="1" dirty="0" err="1">
                <a:solidFill>
                  <a:srgbClr val="00B0F0"/>
                </a:solidFill>
              </a:rPr>
              <a:t>akuntan</a:t>
            </a:r>
            <a:r>
              <a:rPr lang="en-US" sz="3200" b="1" dirty="0">
                <a:solidFill>
                  <a:srgbClr val="00B0F0"/>
                </a:solidFill>
              </a:rPr>
              <a:t> </a:t>
            </a:r>
            <a:r>
              <a:rPr lang="en-US" sz="3200" b="1" dirty="0" err="1">
                <a:solidFill>
                  <a:srgbClr val="00B0F0"/>
                </a:solidFill>
              </a:rPr>
              <a:t>merancang</a:t>
            </a:r>
            <a:r>
              <a:rPr lang="en-US" sz="3200" b="1" dirty="0">
                <a:solidFill>
                  <a:srgbClr val="00B0F0"/>
                </a:solidFill>
              </a:rPr>
              <a:t> </a:t>
            </a:r>
            <a:r>
              <a:rPr lang="en-US" sz="3200" b="1" dirty="0" err="1">
                <a:solidFill>
                  <a:srgbClr val="00B0F0"/>
                </a:solidFill>
              </a:rPr>
              <a:t>unsur-unsur</a:t>
            </a:r>
            <a:r>
              <a:rPr lang="en-US" sz="3200" b="1" dirty="0">
                <a:solidFill>
                  <a:srgbClr val="00B0F0"/>
                </a:solidFill>
              </a:rPr>
              <a:t> </a:t>
            </a:r>
            <a:r>
              <a:rPr lang="en-US" sz="3200" b="1" dirty="0" err="1">
                <a:solidFill>
                  <a:srgbClr val="00B0F0"/>
                </a:solidFill>
              </a:rPr>
              <a:t>pengendalian</a:t>
            </a:r>
            <a:r>
              <a:rPr lang="en-US" sz="3200" b="1" dirty="0">
                <a:solidFill>
                  <a:srgbClr val="00B0F0"/>
                </a:solidFill>
              </a:rPr>
              <a:t> intern </a:t>
            </a:r>
            <a:r>
              <a:rPr lang="en-US" sz="3200" b="1" dirty="0" err="1">
                <a:solidFill>
                  <a:srgbClr val="00B0F0"/>
                </a:solidFill>
              </a:rPr>
              <a:t>dalam</a:t>
            </a:r>
            <a:r>
              <a:rPr lang="en-US" sz="3200" b="1" dirty="0">
                <a:solidFill>
                  <a:srgbClr val="00B0F0"/>
                </a:solidFill>
              </a:rPr>
              <a:t> </a:t>
            </a:r>
            <a:r>
              <a:rPr lang="en-US" sz="3200" b="1" dirty="0" err="1">
                <a:solidFill>
                  <a:srgbClr val="00B0F0"/>
                </a:solidFill>
              </a:rPr>
              <a:t>siklus</a:t>
            </a:r>
            <a:r>
              <a:rPr lang="en-US" sz="3200" b="1" dirty="0">
                <a:solidFill>
                  <a:srgbClr val="00B0F0"/>
                </a:solidFill>
              </a:rPr>
              <a:t> </a:t>
            </a:r>
            <a:r>
              <a:rPr lang="en-US" sz="3200" b="1" dirty="0" err="1">
                <a:solidFill>
                  <a:srgbClr val="00B0F0"/>
                </a:solidFill>
              </a:rPr>
              <a:t>pembelian</a:t>
            </a:r>
            <a:r>
              <a:rPr lang="en-US" sz="3200" b="1" dirty="0">
                <a:solidFill>
                  <a:srgbClr val="00B0F0"/>
                </a:solidFill>
              </a:rPr>
              <a:t>. </a:t>
            </a:r>
            <a:endParaRPr lang="en-US" sz="3200" b="1" dirty="0" smtClean="0">
              <a:solidFill>
                <a:srgbClr val="00B0F0"/>
              </a:solidFill>
            </a:endParaRPr>
          </a:p>
          <a:p>
            <a:r>
              <a:rPr lang="en-US" sz="3200" b="1" dirty="0" err="1" smtClean="0">
                <a:solidFill>
                  <a:srgbClr val="00B050"/>
                </a:solidFill>
              </a:rPr>
              <a:t>Perancangan</a:t>
            </a:r>
            <a:r>
              <a:rPr lang="en-US" sz="3200" b="1" dirty="0" smtClean="0">
                <a:solidFill>
                  <a:srgbClr val="00B050"/>
                </a:solidFill>
              </a:rPr>
              <a:t> </a:t>
            </a:r>
            <a:r>
              <a:rPr lang="en-US" sz="3200" b="1" dirty="0" err="1">
                <a:solidFill>
                  <a:srgbClr val="00B050"/>
                </a:solidFill>
              </a:rPr>
              <a:t>unsur</a:t>
            </a:r>
            <a:r>
              <a:rPr lang="en-US" sz="3200" b="1" dirty="0">
                <a:solidFill>
                  <a:srgbClr val="00B050"/>
                </a:solidFill>
              </a:rPr>
              <a:t> </a:t>
            </a:r>
            <a:r>
              <a:rPr lang="en-US" sz="3200" b="1" dirty="0" err="1">
                <a:solidFill>
                  <a:srgbClr val="00B050"/>
                </a:solidFill>
              </a:rPr>
              <a:t>pengendalian</a:t>
            </a:r>
            <a:r>
              <a:rPr lang="en-US" sz="3200" b="1" dirty="0">
                <a:solidFill>
                  <a:srgbClr val="00B050"/>
                </a:solidFill>
              </a:rPr>
              <a:t> intern </a:t>
            </a:r>
            <a:r>
              <a:rPr lang="en-US" sz="3200" b="1" dirty="0" err="1">
                <a:solidFill>
                  <a:srgbClr val="00B050"/>
                </a:solidFill>
              </a:rPr>
              <a:t>ini</a:t>
            </a:r>
            <a:r>
              <a:rPr lang="en-US" sz="3200" b="1" dirty="0">
                <a:solidFill>
                  <a:srgbClr val="00B050"/>
                </a:solidFill>
              </a:rPr>
              <a:t> </a:t>
            </a:r>
            <a:r>
              <a:rPr lang="en-US" sz="3200" b="1" dirty="0" err="1">
                <a:solidFill>
                  <a:srgbClr val="00B050"/>
                </a:solidFill>
              </a:rPr>
              <a:t>dilakukan</a:t>
            </a:r>
            <a:r>
              <a:rPr lang="en-US" sz="3200" b="1" dirty="0">
                <a:solidFill>
                  <a:srgbClr val="00B050"/>
                </a:solidFill>
              </a:rPr>
              <a:t> </a:t>
            </a:r>
            <a:r>
              <a:rPr lang="en-US" sz="3200" b="1" dirty="0" err="1">
                <a:solidFill>
                  <a:srgbClr val="00B050"/>
                </a:solidFill>
              </a:rPr>
              <a:t>dengan</a:t>
            </a:r>
            <a:r>
              <a:rPr lang="en-US" sz="3200" b="1" dirty="0">
                <a:solidFill>
                  <a:srgbClr val="00B050"/>
                </a:solidFill>
              </a:rPr>
              <a:t> </a:t>
            </a:r>
            <a:r>
              <a:rPr lang="en-US" sz="3200" b="1" dirty="0" err="1">
                <a:solidFill>
                  <a:srgbClr val="00B050"/>
                </a:solidFill>
              </a:rPr>
              <a:t>merinci</a:t>
            </a:r>
            <a:r>
              <a:rPr lang="en-US" sz="3200" b="1" dirty="0">
                <a:solidFill>
                  <a:srgbClr val="00B050"/>
                </a:solidFill>
              </a:rPr>
              <a:t> </a:t>
            </a:r>
            <a:r>
              <a:rPr lang="en-US" sz="3200" b="1" dirty="0" err="1">
                <a:solidFill>
                  <a:srgbClr val="00B050"/>
                </a:solidFill>
              </a:rPr>
              <a:t>unsur-unsur</a:t>
            </a:r>
            <a:r>
              <a:rPr lang="en-US" sz="3200" b="1" dirty="0">
                <a:solidFill>
                  <a:srgbClr val="00B050"/>
                </a:solidFill>
              </a:rPr>
              <a:t> </a:t>
            </a:r>
            <a:r>
              <a:rPr lang="en-US" sz="3200" b="1" dirty="0" err="1">
                <a:solidFill>
                  <a:srgbClr val="00B050"/>
                </a:solidFill>
              </a:rPr>
              <a:t>pokok</a:t>
            </a:r>
            <a:r>
              <a:rPr lang="en-US" sz="3200" b="1" dirty="0">
                <a:solidFill>
                  <a:srgbClr val="00B050"/>
                </a:solidFill>
              </a:rPr>
              <a:t> </a:t>
            </a:r>
            <a:r>
              <a:rPr lang="en-US" sz="3200" b="1" dirty="0" err="1">
                <a:solidFill>
                  <a:srgbClr val="00B050"/>
                </a:solidFill>
              </a:rPr>
              <a:t>uakni</a:t>
            </a:r>
            <a:r>
              <a:rPr lang="en-US" sz="3200" b="1" dirty="0">
                <a:solidFill>
                  <a:srgbClr val="00B050"/>
                </a:solidFill>
              </a:rPr>
              <a:t> </a:t>
            </a:r>
            <a:r>
              <a:rPr lang="en-US" sz="3200" b="1" dirty="0" err="1">
                <a:solidFill>
                  <a:srgbClr val="00B050"/>
                </a:solidFill>
              </a:rPr>
              <a:t>organisasi</a:t>
            </a:r>
            <a:r>
              <a:rPr lang="en-US" sz="3200" b="1" dirty="0">
                <a:solidFill>
                  <a:srgbClr val="00B050"/>
                </a:solidFill>
              </a:rPr>
              <a:t>, </a:t>
            </a:r>
            <a:r>
              <a:rPr lang="en-US" sz="3200" b="1" dirty="0" err="1">
                <a:solidFill>
                  <a:srgbClr val="00B050"/>
                </a:solidFill>
              </a:rPr>
              <a:t>sistem</a:t>
            </a:r>
            <a:r>
              <a:rPr lang="en-US" sz="3200" b="1" dirty="0">
                <a:solidFill>
                  <a:srgbClr val="00B050"/>
                </a:solidFill>
              </a:rPr>
              <a:t> </a:t>
            </a:r>
            <a:r>
              <a:rPr lang="en-US" sz="3200" b="1" dirty="0" err="1">
                <a:solidFill>
                  <a:srgbClr val="00B050"/>
                </a:solidFill>
              </a:rPr>
              <a:t>wewenang</a:t>
            </a:r>
            <a:r>
              <a:rPr lang="en-US" sz="3200" b="1" dirty="0">
                <a:solidFill>
                  <a:srgbClr val="00B050"/>
                </a:solidFill>
              </a:rPr>
              <a:t> </a:t>
            </a:r>
            <a:r>
              <a:rPr lang="en-US" sz="3200" b="1" dirty="0" err="1">
                <a:solidFill>
                  <a:srgbClr val="00B050"/>
                </a:solidFill>
              </a:rPr>
              <a:t>dan</a:t>
            </a:r>
            <a:r>
              <a:rPr lang="en-US" sz="3200" b="1" dirty="0">
                <a:solidFill>
                  <a:srgbClr val="00B050"/>
                </a:solidFill>
              </a:rPr>
              <a:t> </a:t>
            </a:r>
            <a:r>
              <a:rPr lang="en-US" sz="3200" b="1" dirty="0" err="1">
                <a:solidFill>
                  <a:srgbClr val="00B050"/>
                </a:solidFill>
              </a:rPr>
              <a:t>prosedur</a:t>
            </a:r>
            <a:r>
              <a:rPr lang="en-US" sz="3200" b="1" dirty="0">
                <a:solidFill>
                  <a:srgbClr val="00B050"/>
                </a:solidFill>
              </a:rPr>
              <a:t> </a:t>
            </a:r>
            <a:r>
              <a:rPr lang="en-US" sz="3200" b="1" dirty="0" err="1">
                <a:solidFill>
                  <a:srgbClr val="00B050"/>
                </a:solidFill>
              </a:rPr>
              <a:t>pencatatan</a:t>
            </a:r>
            <a:r>
              <a:rPr lang="en-US" sz="3200" b="1" dirty="0">
                <a:solidFill>
                  <a:srgbClr val="00B050"/>
                </a:solidFill>
              </a:rPr>
              <a:t>, </a:t>
            </a:r>
            <a:r>
              <a:rPr lang="en-US" sz="3200" b="1" dirty="0" err="1">
                <a:solidFill>
                  <a:srgbClr val="00B050"/>
                </a:solidFill>
              </a:rPr>
              <a:t>serta</a:t>
            </a:r>
            <a:r>
              <a:rPr lang="en-US" sz="3200" b="1" dirty="0">
                <a:solidFill>
                  <a:srgbClr val="00B050"/>
                </a:solidFill>
              </a:rPr>
              <a:t> </a:t>
            </a:r>
            <a:r>
              <a:rPr lang="en-US" sz="3200" b="1" dirty="0" err="1">
                <a:solidFill>
                  <a:srgbClr val="00B050"/>
                </a:solidFill>
              </a:rPr>
              <a:t>praktik</a:t>
            </a:r>
            <a:r>
              <a:rPr lang="en-US" sz="3200" b="1" dirty="0">
                <a:solidFill>
                  <a:srgbClr val="00B050"/>
                </a:solidFill>
              </a:rPr>
              <a:t> yang </a:t>
            </a:r>
            <a:r>
              <a:rPr lang="en-US" sz="3200" b="1" dirty="0" err="1" smtClean="0">
                <a:solidFill>
                  <a:srgbClr val="00B050"/>
                </a:solidFill>
              </a:rPr>
              <a:t>sehat</a:t>
            </a:r>
            <a:r>
              <a:rPr lang="en-US" sz="3200" b="1" dirty="0" smtClean="0">
                <a:solidFill>
                  <a:srgbClr val="00B050"/>
                </a:solidFill>
              </a:rPr>
              <a:t>.</a:t>
            </a:r>
            <a:endParaRPr lang="en-US" sz="3200" b="1" dirty="0">
              <a:solidFill>
                <a:srgbClr val="00B050"/>
              </a:solidFill>
            </a:endParaRPr>
          </a:p>
          <a:p>
            <a:endParaRPr lang="en-US" dirty="0"/>
          </a:p>
        </p:txBody>
      </p:sp>
    </p:spTree>
    <p:extLst>
      <p:ext uri="{BB962C8B-B14F-4D97-AF65-F5344CB8AC3E}">
        <p14:creationId xmlns:p14="http://schemas.microsoft.com/office/powerpoint/2010/main" val="3188445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a:t>kerangka</a:t>
            </a:r>
            <a:r>
              <a:rPr lang="en-US" sz="2800" b="1" dirty="0"/>
              <a:t> </a:t>
            </a:r>
            <a:r>
              <a:rPr lang="en-US" sz="2800" b="1" dirty="0" err="1"/>
              <a:t>perencanaan</a:t>
            </a:r>
            <a:r>
              <a:rPr lang="en-US" sz="2800" b="1" dirty="0"/>
              <a:t> program </a:t>
            </a:r>
            <a:r>
              <a:rPr lang="en-US" sz="2800" b="1" dirty="0" err="1"/>
              <a:t>pengujian</a:t>
            </a:r>
            <a:r>
              <a:rPr lang="en-US" sz="2800" b="1" dirty="0"/>
              <a:t> </a:t>
            </a:r>
            <a:r>
              <a:rPr lang="en-US" sz="2800" b="1" dirty="0" err="1"/>
              <a:t>kepatuhan</a:t>
            </a:r>
            <a:r>
              <a:rPr lang="en-US" sz="2800" b="1" dirty="0"/>
              <a:t> </a:t>
            </a:r>
            <a:r>
              <a:rPr lang="en-US" sz="2800" b="1" dirty="0" err="1"/>
              <a:t>terhadap</a:t>
            </a:r>
            <a:r>
              <a:rPr lang="en-US" sz="2800" b="1" dirty="0"/>
              <a:t> </a:t>
            </a:r>
            <a:r>
              <a:rPr lang="en-US" sz="2800" b="1" dirty="0" err="1"/>
              <a:t>Siklus</a:t>
            </a:r>
            <a:r>
              <a:rPr lang="en-US" sz="2800" b="1" dirty="0"/>
              <a:t> </a:t>
            </a:r>
            <a:r>
              <a:rPr lang="en-US" sz="2800" b="1" dirty="0" err="1" smtClean="0"/>
              <a:t>Pembelian</a:t>
            </a:r>
            <a:r>
              <a:rPr lang="en-US" sz="2800" b="1" dirty="0"/>
              <a:t/>
            </a:r>
            <a:br>
              <a:rPr lang="en-US" sz="2800" b="1" dirty="0"/>
            </a:br>
            <a:endParaRPr lang="en-US" sz="2800" b="1" dirty="0"/>
          </a:p>
        </p:txBody>
      </p:sp>
      <p:sp>
        <p:nvSpPr>
          <p:cNvPr id="3" name="Content Placeholder 2"/>
          <p:cNvSpPr>
            <a:spLocks noGrp="1"/>
          </p:cNvSpPr>
          <p:nvPr>
            <p:ph idx="1"/>
          </p:nvPr>
        </p:nvSpPr>
        <p:spPr/>
        <p:txBody>
          <a:bodyPr>
            <a:normAutofit fontScale="25000" lnSpcReduction="20000"/>
          </a:bodyPr>
          <a:lstStyle/>
          <a:p>
            <a:endParaRPr lang="en-US" b="1"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r>
              <a:rPr lang="en-US" dirty="0"/>
              <a:t> </a:t>
            </a:r>
          </a:p>
          <a:p>
            <a:r>
              <a:rPr lang="en-US" dirty="0"/>
              <a:t> </a:t>
            </a:r>
          </a:p>
          <a:p>
            <a:r>
              <a:rPr lang="en-US" dirty="0"/>
              <a:t> </a:t>
            </a:r>
          </a:p>
          <a:p>
            <a:r>
              <a:rPr lang="en-US" dirty="0"/>
              <a:t>   </a:t>
            </a:r>
            <a:endParaRPr lang="en-US" b="1" dirty="0"/>
          </a:p>
          <a:p>
            <a:r>
              <a:rPr lang="en-US" dirty="0"/>
              <a:t> </a:t>
            </a:r>
            <a:endParaRPr lang="en-US" b="1" dirty="0"/>
          </a:p>
          <a:p>
            <a:r>
              <a:rPr lang="en-US" dirty="0"/>
              <a:t>    </a:t>
            </a:r>
            <a:endParaRPr lang="en-US" b="1" dirty="0"/>
          </a:p>
          <a:p>
            <a:r>
              <a:rPr lang="en-US" dirty="0"/>
              <a:t> </a:t>
            </a:r>
            <a:endParaRPr lang="en-US" b="1" dirty="0"/>
          </a:p>
          <a:p>
            <a:r>
              <a:rPr lang="en-US" dirty="0"/>
              <a:t> </a:t>
            </a:r>
            <a:endParaRPr lang="en-US" b="1" dirty="0"/>
          </a:p>
          <a:p>
            <a:r>
              <a:rPr lang="en-US" dirty="0"/>
              <a:t> </a:t>
            </a:r>
            <a:endParaRPr lang="en-US" b="1" dirty="0"/>
          </a:p>
          <a:p>
            <a:r>
              <a:rPr lang="en-US" dirty="0"/>
              <a:t> </a:t>
            </a:r>
            <a:endParaRPr lang="en-US" b="1" dirty="0"/>
          </a:p>
          <a:p>
            <a:r>
              <a:rPr lang="en-US" dirty="0"/>
              <a:t> </a:t>
            </a:r>
            <a:endParaRPr lang="en-US" b="1" dirty="0"/>
          </a:p>
          <a:p>
            <a:r>
              <a:rPr lang="en-US" dirty="0"/>
              <a:t> </a:t>
            </a:r>
            <a:endParaRPr lang="en-US" b="1" dirty="0"/>
          </a:p>
          <a:p>
            <a:endParaRPr lang="en-US" b="1" dirty="0"/>
          </a:p>
        </p:txBody>
      </p:sp>
      <p:sp>
        <p:nvSpPr>
          <p:cNvPr id="4" name="Rectangle 3"/>
          <p:cNvSpPr/>
          <p:nvPr/>
        </p:nvSpPr>
        <p:spPr>
          <a:xfrm>
            <a:off x="381000" y="2133600"/>
            <a:ext cx="236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Unsur</a:t>
            </a:r>
            <a:r>
              <a:rPr lang="en-US" sz="2000" b="1" dirty="0" smtClean="0">
                <a:solidFill>
                  <a:schemeClr val="bg1"/>
                </a:solidFill>
              </a:rPr>
              <a:t> PI </a:t>
            </a:r>
            <a:r>
              <a:rPr lang="en-US" sz="2000" b="1" dirty="0" err="1" smtClean="0">
                <a:solidFill>
                  <a:schemeClr val="bg1"/>
                </a:solidFill>
              </a:rPr>
              <a:t>dlm</a:t>
            </a:r>
            <a:r>
              <a:rPr lang="en-US" sz="2000" b="1" dirty="0" smtClean="0">
                <a:solidFill>
                  <a:schemeClr val="bg1"/>
                </a:solidFill>
              </a:rPr>
              <a:t> </a:t>
            </a:r>
            <a:r>
              <a:rPr lang="en-US" sz="2000" b="1" dirty="0" err="1" smtClean="0">
                <a:solidFill>
                  <a:schemeClr val="bg1"/>
                </a:solidFill>
              </a:rPr>
              <a:t>siklus</a:t>
            </a:r>
            <a:r>
              <a:rPr lang="en-US" sz="2000" b="1" dirty="0" smtClean="0">
                <a:solidFill>
                  <a:schemeClr val="bg1"/>
                </a:solidFill>
              </a:rPr>
              <a:t> </a:t>
            </a:r>
            <a:r>
              <a:rPr lang="en-US" sz="2000" b="1" dirty="0" err="1" smtClean="0">
                <a:solidFill>
                  <a:schemeClr val="bg1"/>
                </a:solidFill>
              </a:rPr>
              <a:t>pembelian</a:t>
            </a:r>
            <a:endParaRPr lang="en-US" sz="2000" b="1" dirty="0">
              <a:solidFill>
                <a:schemeClr val="bg1"/>
              </a:solidFill>
            </a:endParaRPr>
          </a:p>
        </p:txBody>
      </p:sp>
      <p:sp>
        <p:nvSpPr>
          <p:cNvPr id="5" name="Rectangle 4"/>
          <p:cNvSpPr/>
          <p:nvPr/>
        </p:nvSpPr>
        <p:spPr>
          <a:xfrm>
            <a:off x="3352800" y="2133600"/>
            <a:ext cx="236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Kuesioner</a:t>
            </a:r>
            <a:r>
              <a:rPr lang="en-US" sz="2400" b="1" dirty="0" smtClean="0">
                <a:solidFill>
                  <a:schemeClr val="bg1"/>
                </a:solidFill>
              </a:rPr>
              <a:t> PI</a:t>
            </a:r>
            <a:endParaRPr lang="en-US" sz="2400" b="1" dirty="0">
              <a:solidFill>
                <a:schemeClr val="bg1"/>
              </a:solidFill>
            </a:endParaRPr>
          </a:p>
        </p:txBody>
      </p:sp>
      <p:sp>
        <p:nvSpPr>
          <p:cNvPr id="6" name="Rectangle 5"/>
          <p:cNvSpPr/>
          <p:nvPr/>
        </p:nvSpPr>
        <p:spPr>
          <a:xfrm>
            <a:off x="6324600" y="2133600"/>
            <a:ext cx="236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Uji</a:t>
            </a:r>
            <a:r>
              <a:rPr lang="en-US" sz="2400" b="1" dirty="0" smtClean="0">
                <a:solidFill>
                  <a:schemeClr val="bg1"/>
                </a:solidFill>
              </a:rPr>
              <a:t> </a:t>
            </a:r>
            <a:r>
              <a:rPr lang="en-US" sz="2400" b="1" dirty="0" err="1" smtClean="0">
                <a:solidFill>
                  <a:schemeClr val="bg1"/>
                </a:solidFill>
              </a:rPr>
              <a:t>Kepatuhan</a:t>
            </a:r>
            <a:r>
              <a:rPr lang="en-US" sz="2400" b="1" dirty="0" smtClean="0">
                <a:solidFill>
                  <a:schemeClr val="bg1"/>
                </a:solidFill>
              </a:rPr>
              <a:t> </a:t>
            </a:r>
            <a:endParaRPr lang="en-US" sz="2400" b="1" dirty="0">
              <a:solidFill>
                <a:schemeClr val="bg1"/>
              </a:solidFill>
            </a:endParaRPr>
          </a:p>
        </p:txBody>
      </p:sp>
      <p:sp>
        <p:nvSpPr>
          <p:cNvPr id="7" name="Rectangle 6"/>
          <p:cNvSpPr/>
          <p:nvPr/>
        </p:nvSpPr>
        <p:spPr>
          <a:xfrm>
            <a:off x="381000" y="4114800"/>
            <a:ext cx="2362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rPr>
              <a:t>Sistem</a:t>
            </a:r>
            <a:r>
              <a:rPr lang="en-US" sz="2400" b="1" dirty="0">
                <a:solidFill>
                  <a:schemeClr val="bg1"/>
                </a:solidFill>
              </a:rPr>
              <a:t> </a:t>
            </a:r>
            <a:r>
              <a:rPr lang="id-ID" sz="2400" b="1" dirty="0" smtClean="0">
                <a:solidFill>
                  <a:schemeClr val="bg1"/>
                </a:solidFill>
              </a:rPr>
              <a:t>   </a:t>
            </a:r>
          </a:p>
          <a:p>
            <a:r>
              <a:rPr lang="id-ID" sz="2400" b="1" dirty="0">
                <a:solidFill>
                  <a:schemeClr val="bg1"/>
                </a:solidFill>
              </a:rPr>
              <a:t> </a:t>
            </a:r>
            <a:r>
              <a:rPr lang="id-ID" sz="2400" b="1" dirty="0" smtClean="0">
                <a:solidFill>
                  <a:schemeClr val="bg1"/>
                </a:solidFill>
              </a:rPr>
              <a:t>   </a:t>
            </a:r>
            <a:r>
              <a:rPr lang="en-US" sz="2400" b="1" dirty="0" err="1" smtClean="0">
                <a:solidFill>
                  <a:schemeClr val="bg1"/>
                </a:solidFill>
              </a:rPr>
              <a:t>pembelian</a:t>
            </a:r>
            <a:endParaRPr lang="en-US" sz="2400" b="1" dirty="0">
              <a:solidFill>
                <a:schemeClr val="bg1"/>
              </a:solidFill>
            </a:endParaRPr>
          </a:p>
          <a:p>
            <a:r>
              <a:rPr lang="en-US" sz="2400" b="1" dirty="0">
                <a:solidFill>
                  <a:schemeClr val="bg1"/>
                </a:solidFill>
              </a:rPr>
              <a:t> </a:t>
            </a:r>
          </a:p>
          <a:p>
            <a:r>
              <a:rPr lang="en-US" sz="2400" b="1" dirty="0" err="1">
                <a:solidFill>
                  <a:schemeClr val="bg1"/>
                </a:solidFill>
              </a:rPr>
              <a:t>Sistem</a:t>
            </a:r>
            <a:r>
              <a:rPr lang="en-US" sz="2400" b="1" dirty="0">
                <a:solidFill>
                  <a:schemeClr val="bg1"/>
                </a:solidFill>
              </a:rPr>
              <a:t> </a:t>
            </a:r>
            <a:r>
              <a:rPr lang="en-US" sz="2400" b="1" dirty="0" err="1" smtClean="0">
                <a:solidFill>
                  <a:schemeClr val="bg1"/>
                </a:solidFill>
              </a:rPr>
              <a:t>retur</a:t>
            </a:r>
            <a:endParaRPr lang="id-ID" sz="2400" b="1" dirty="0" smtClean="0">
              <a:solidFill>
                <a:schemeClr val="bg1"/>
              </a:solidFill>
            </a:endParaRPr>
          </a:p>
          <a:p>
            <a:r>
              <a:rPr lang="en-US" sz="2400" b="1" dirty="0" smtClean="0">
                <a:solidFill>
                  <a:schemeClr val="bg1"/>
                </a:solidFill>
              </a:rPr>
              <a:t> </a:t>
            </a:r>
            <a:r>
              <a:rPr lang="id-ID" sz="2400" b="1" dirty="0" smtClean="0">
                <a:solidFill>
                  <a:schemeClr val="bg1"/>
                </a:solidFill>
              </a:rPr>
              <a:t>   </a:t>
            </a:r>
            <a:r>
              <a:rPr lang="en-US" sz="2400" b="1" dirty="0" err="1" smtClean="0">
                <a:solidFill>
                  <a:schemeClr val="bg1"/>
                </a:solidFill>
              </a:rPr>
              <a:t>pembelian</a:t>
            </a:r>
            <a:endParaRPr lang="en-US" sz="2400" b="1" dirty="0">
              <a:solidFill>
                <a:schemeClr val="bg1"/>
              </a:solidFill>
            </a:endParaRPr>
          </a:p>
        </p:txBody>
      </p:sp>
      <p:cxnSp>
        <p:nvCxnSpPr>
          <p:cNvPr id="9" name="Straight Arrow Connector 8"/>
          <p:cNvCxnSpPr>
            <a:stCxn id="4" idx="3"/>
            <a:endCxn id="5" idx="1"/>
          </p:cNvCxnSpPr>
          <p:nvPr/>
        </p:nvCxnSpPr>
        <p:spPr>
          <a:xfrm>
            <a:off x="2743200" y="2590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a:off x="5715000" y="2590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a:endCxn id="4" idx="2"/>
          </p:cNvCxnSpPr>
          <p:nvPr/>
        </p:nvCxnSpPr>
        <p:spPr>
          <a:xfrm flipV="1">
            <a:off x="1562100" y="30480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5181600"/>
            <a:ext cx="4495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239000" y="3048000"/>
            <a:ext cx="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1"/>
            <a:ext cx="6798734" cy="1066799"/>
          </a:xfrm>
        </p:spPr>
        <p:txBody>
          <a:bodyPr>
            <a:noAutofit/>
          </a:bodyPr>
          <a:lstStyle/>
          <a:p>
            <a:r>
              <a:rPr lang="id-ID" sz="4400" b="1" dirty="0" smtClean="0">
                <a:solidFill>
                  <a:srgbClr val="7030A0"/>
                </a:solidFill>
              </a:rPr>
              <a:t/>
            </a:r>
            <a:br>
              <a:rPr lang="id-ID" sz="4400" b="1" dirty="0" smtClean="0">
                <a:solidFill>
                  <a:srgbClr val="7030A0"/>
                </a:solidFill>
              </a:rPr>
            </a:br>
            <a:r>
              <a:rPr lang="en-US" sz="4400" b="1" dirty="0" err="1" smtClean="0">
                <a:solidFill>
                  <a:srgbClr val="7030A0"/>
                </a:solidFill>
              </a:rPr>
              <a:t>Sistem</a:t>
            </a:r>
            <a:r>
              <a:rPr lang="en-US" sz="4400" b="1" dirty="0" smtClean="0">
                <a:solidFill>
                  <a:srgbClr val="7030A0"/>
                </a:solidFill>
              </a:rPr>
              <a:t> </a:t>
            </a:r>
            <a:r>
              <a:rPr lang="en-US" sz="4400" b="1" dirty="0" err="1">
                <a:solidFill>
                  <a:srgbClr val="7030A0"/>
                </a:solidFill>
              </a:rPr>
              <a:t>pembelian</a:t>
            </a:r>
            <a:r>
              <a:rPr lang="en-US" sz="4400" b="1" dirty="0">
                <a:solidFill>
                  <a:srgbClr val="7030A0"/>
                </a:solidFill>
              </a:rPr>
              <a:t> </a:t>
            </a:r>
            <a:r>
              <a:rPr lang="en-US" sz="4400" b="1" dirty="0" smtClean="0">
                <a:solidFill>
                  <a:srgbClr val="7030A0"/>
                </a:solidFill>
              </a:rPr>
              <a:t/>
            </a:r>
            <a:br>
              <a:rPr lang="en-US" sz="4400" b="1" dirty="0" smtClean="0">
                <a:solidFill>
                  <a:srgbClr val="7030A0"/>
                </a:solidFill>
              </a:rPr>
            </a:br>
            <a:r>
              <a:rPr lang="en-US" sz="3200" b="1" dirty="0" smtClean="0">
                <a:solidFill>
                  <a:srgbClr val="7030A0"/>
                </a:solidFill>
              </a:rPr>
              <a:t>(</a:t>
            </a:r>
            <a:r>
              <a:rPr lang="en-US" sz="3200" b="1" dirty="0" err="1">
                <a:solidFill>
                  <a:srgbClr val="7030A0"/>
                </a:solidFill>
              </a:rPr>
              <a:t>lokal</a:t>
            </a:r>
            <a:r>
              <a:rPr lang="en-US" sz="3200" b="1" dirty="0">
                <a:solidFill>
                  <a:srgbClr val="7030A0"/>
                </a:solidFill>
              </a:rPr>
              <a:t> </a:t>
            </a:r>
            <a:r>
              <a:rPr lang="en-US" sz="3200" b="1" dirty="0" err="1">
                <a:solidFill>
                  <a:srgbClr val="7030A0"/>
                </a:solidFill>
              </a:rPr>
              <a:t>dan</a:t>
            </a:r>
            <a:r>
              <a:rPr lang="en-US" sz="3200" b="1" dirty="0">
                <a:solidFill>
                  <a:srgbClr val="7030A0"/>
                </a:solidFill>
              </a:rPr>
              <a:t> </a:t>
            </a:r>
            <a:r>
              <a:rPr lang="en-US" sz="3200" b="1" dirty="0" err="1">
                <a:solidFill>
                  <a:srgbClr val="7030A0"/>
                </a:solidFill>
              </a:rPr>
              <a:t>impor</a:t>
            </a:r>
            <a:r>
              <a:rPr lang="en-US" sz="3200" b="1" dirty="0">
                <a:solidFill>
                  <a:srgbClr val="7030A0"/>
                </a:solidFill>
              </a:rPr>
              <a:t>)</a:t>
            </a:r>
            <a:r>
              <a:rPr lang="en-US" sz="4400" b="1" dirty="0">
                <a:solidFill>
                  <a:srgbClr val="7030A0"/>
                </a:solidFill>
              </a:rPr>
              <a:t/>
            </a:r>
            <a:br>
              <a:rPr lang="en-US" sz="4400" b="1" dirty="0">
                <a:solidFill>
                  <a:srgbClr val="7030A0"/>
                </a:solidFill>
              </a:rPr>
            </a:br>
            <a:endParaRPr lang="en-US" sz="4400" b="1" dirty="0">
              <a:solidFill>
                <a:srgbClr val="7030A0"/>
              </a:solidFill>
            </a:endParaRPr>
          </a:p>
        </p:txBody>
      </p:sp>
      <p:sp>
        <p:nvSpPr>
          <p:cNvPr id="3" name="Content Placeholder 2"/>
          <p:cNvSpPr>
            <a:spLocks noGrp="1"/>
          </p:cNvSpPr>
          <p:nvPr>
            <p:ph idx="1"/>
          </p:nvPr>
        </p:nvSpPr>
        <p:spPr>
          <a:xfrm>
            <a:off x="1176865" y="1913468"/>
            <a:ext cx="6798736" cy="4106332"/>
          </a:xfrm>
        </p:spPr>
        <p:txBody>
          <a:bodyPr>
            <a:normAutofit fontScale="55000" lnSpcReduction="20000"/>
          </a:bodyPr>
          <a:lstStyle/>
          <a:p>
            <a:pPr lvl="0"/>
            <a:r>
              <a:rPr lang="en-US" sz="5900" b="1" dirty="0" err="1">
                <a:solidFill>
                  <a:srgbClr val="00B050"/>
                </a:solidFill>
              </a:rPr>
              <a:t>Prosedur</a:t>
            </a:r>
            <a:r>
              <a:rPr lang="en-US" sz="5900" b="1" dirty="0">
                <a:solidFill>
                  <a:srgbClr val="00B050"/>
                </a:solidFill>
              </a:rPr>
              <a:t> </a:t>
            </a:r>
            <a:r>
              <a:rPr lang="en-US" sz="5900" b="1" dirty="0" err="1">
                <a:solidFill>
                  <a:srgbClr val="00B050"/>
                </a:solidFill>
              </a:rPr>
              <a:t>permintaan</a:t>
            </a:r>
            <a:r>
              <a:rPr lang="en-US" sz="5900" b="1" dirty="0">
                <a:solidFill>
                  <a:srgbClr val="00B050"/>
                </a:solidFill>
              </a:rPr>
              <a:t> </a:t>
            </a:r>
            <a:r>
              <a:rPr lang="en-US" sz="5900" b="1" dirty="0" err="1">
                <a:solidFill>
                  <a:srgbClr val="00B050"/>
                </a:solidFill>
              </a:rPr>
              <a:t>pembelian</a:t>
            </a:r>
            <a:endParaRPr lang="en-US" sz="5900" b="1" dirty="0">
              <a:solidFill>
                <a:srgbClr val="00B050"/>
              </a:solidFill>
            </a:endParaRPr>
          </a:p>
          <a:p>
            <a:pPr lvl="0"/>
            <a:r>
              <a:rPr lang="en-US" sz="5900" b="1" dirty="0" err="1">
                <a:solidFill>
                  <a:srgbClr val="00B050"/>
                </a:solidFill>
              </a:rPr>
              <a:t>Prosedur</a:t>
            </a:r>
            <a:r>
              <a:rPr lang="en-US" sz="5900" b="1" dirty="0">
                <a:solidFill>
                  <a:srgbClr val="00B050"/>
                </a:solidFill>
              </a:rPr>
              <a:t> </a:t>
            </a:r>
            <a:r>
              <a:rPr lang="en-US" sz="5900" b="1" dirty="0" err="1">
                <a:solidFill>
                  <a:srgbClr val="00B050"/>
                </a:solidFill>
              </a:rPr>
              <a:t>permintaan</a:t>
            </a:r>
            <a:r>
              <a:rPr lang="en-US" sz="5900" b="1" dirty="0">
                <a:solidFill>
                  <a:srgbClr val="00B050"/>
                </a:solidFill>
              </a:rPr>
              <a:t> </a:t>
            </a:r>
            <a:r>
              <a:rPr lang="en-US" sz="5900" b="1" dirty="0" err="1">
                <a:solidFill>
                  <a:srgbClr val="00B050"/>
                </a:solidFill>
              </a:rPr>
              <a:t>penawaran</a:t>
            </a:r>
            <a:r>
              <a:rPr lang="en-US" sz="5900" b="1" dirty="0">
                <a:solidFill>
                  <a:srgbClr val="00B050"/>
                </a:solidFill>
              </a:rPr>
              <a:t> </a:t>
            </a:r>
            <a:r>
              <a:rPr lang="en-US" sz="5900" b="1" dirty="0" smtClean="0">
                <a:solidFill>
                  <a:srgbClr val="00B050"/>
                </a:solidFill>
              </a:rPr>
              <a:t>	</a:t>
            </a:r>
            <a:r>
              <a:rPr lang="en-US" sz="5900" b="1" dirty="0" err="1" smtClean="0">
                <a:solidFill>
                  <a:srgbClr val="00B050"/>
                </a:solidFill>
              </a:rPr>
              <a:t>harga</a:t>
            </a:r>
            <a:r>
              <a:rPr lang="en-US" sz="5900" b="1" dirty="0" smtClean="0">
                <a:solidFill>
                  <a:srgbClr val="00B050"/>
                </a:solidFill>
              </a:rPr>
              <a:t> </a:t>
            </a:r>
            <a:r>
              <a:rPr lang="en-US" sz="5900" b="1" dirty="0" err="1">
                <a:solidFill>
                  <a:srgbClr val="00B050"/>
                </a:solidFill>
              </a:rPr>
              <a:t>dan</a:t>
            </a:r>
            <a:r>
              <a:rPr lang="en-US" sz="5900" b="1" dirty="0">
                <a:solidFill>
                  <a:srgbClr val="00B050"/>
                </a:solidFill>
              </a:rPr>
              <a:t> </a:t>
            </a:r>
            <a:r>
              <a:rPr lang="en-US" sz="5900" b="1" dirty="0" err="1">
                <a:solidFill>
                  <a:srgbClr val="00B050"/>
                </a:solidFill>
              </a:rPr>
              <a:t>pemilihan</a:t>
            </a:r>
            <a:r>
              <a:rPr lang="en-US" sz="5900" b="1" dirty="0">
                <a:solidFill>
                  <a:srgbClr val="00B050"/>
                </a:solidFill>
              </a:rPr>
              <a:t> </a:t>
            </a:r>
            <a:r>
              <a:rPr lang="en-US" sz="5900" b="1" dirty="0" err="1">
                <a:solidFill>
                  <a:srgbClr val="00B050"/>
                </a:solidFill>
              </a:rPr>
              <a:t>pemasok</a:t>
            </a:r>
            <a:endParaRPr lang="en-US" sz="5900" b="1" dirty="0">
              <a:solidFill>
                <a:srgbClr val="00B050"/>
              </a:solidFill>
            </a:endParaRPr>
          </a:p>
          <a:p>
            <a:pPr lvl="0"/>
            <a:r>
              <a:rPr lang="en-US" sz="5900" b="1" dirty="0" err="1">
                <a:solidFill>
                  <a:srgbClr val="00B050"/>
                </a:solidFill>
              </a:rPr>
              <a:t>Prosedur</a:t>
            </a:r>
            <a:r>
              <a:rPr lang="en-US" sz="5900" b="1" dirty="0">
                <a:solidFill>
                  <a:srgbClr val="00B050"/>
                </a:solidFill>
              </a:rPr>
              <a:t> order </a:t>
            </a:r>
            <a:r>
              <a:rPr lang="en-US" sz="5900" b="1" dirty="0" err="1" smtClean="0">
                <a:solidFill>
                  <a:srgbClr val="00B050"/>
                </a:solidFill>
              </a:rPr>
              <a:t>pembelin</a:t>
            </a:r>
            <a:endParaRPr lang="en-US" sz="5900" b="1" dirty="0">
              <a:solidFill>
                <a:srgbClr val="00B050"/>
              </a:solidFill>
            </a:endParaRPr>
          </a:p>
          <a:p>
            <a:pPr lvl="0"/>
            <a:r>
              <a:rPr lang="en-US" sz="5900" b="1" dirty="0" err="1">
                <a:solidFill>
                  <a:srgbClr val="00B050"/>
                </a:solidFill>
              </a:rPr>
              <a:t>Prosedur</a:t>
            </a:r>
            <a:r>
              <a:rPr lang="en-US" sz="5900" b="1" dirty="0">
                <a:solidFill>
                  <a:srgbClr val="00B050"/>
                </a:solidFill>
              </a:rPr>
              <a:t> </a:t>
            </a:r>
            <a:r>
              <a:rPr lang="en-US" sz="5900" b="1" dirty="0" err="1">
                <a:solidFill>
                  <a:srgbClr val="00B050"/>
                </a:solidFill>
              </a:rPr>
              <a:t>penerimaan</a:t>
            </a:r>
            <a:r>
              <a:rPr lang="en-US" sz="5900" b="1" dirty="0">
                <a:solidFill>
                  <a:srgbClr val="00B050"/>
                </a:solidFill>
              </a:rPr>
              <a:t> </a:t>
            </a:r>
            <a:r>
              <a:rPr lang="en-US" sz="5900" b="1" dirty="0" err="1">
                <a:solidFill>
                  <a:srgbClr val="00B050"/>
                </a:solidFill>
              </a:rPr>
              <a:t>barang</a:t>
            </a:r>
            <a:endParaRPr lang="en-US" sz="5900" b="1" dirty="0">
              <a:solidFill>
                <a:srgbClr val="00B050"/>
              </a:solidFill>
            </a:endParaRPr>
          </a:p>
          <a:p>
            <a:pPr lvl="0"/>
            <a:r>
              <a:rPr lang="en-US" sz="5900" b="1" dirty="0" err="1">
                <a:solidFill>
                  <a:srgbClr val="00B050"/>
                </a:solidFill>
              </a:rPr>
              <a:t>Prosedur</a:t>
            </a:r>
            <a:r>
              <a:rPr lang="en-US" sz="5900" b="1" dirty="0">
                <a:solidFill>
                  <a:srgbClr val="00B050"/>
                </a:solidFill>
              </a:rPr>
              <a:t> </a:t>
            </a:r>
            <a:r>
              <a:rPr lang="en-US" sz="5900" b="1" dirty="0" err="1">
                <a:solidFill>
                  <a:srgbClr val="00B050"/>
                </a:solidFill>
              </a:rPr>
              <a:t>pencatatan</a:t>
            </a:r>
            <a:r>
              <a:rPr lang="en-US" sz="5900" b="1" dirty="0">
                <a:solidFill>
                  <a:srgbClr val="00B050"/>
                </a:solidFill>
              </a:rPr>
              <a:t> </a:t>
            </a:r>
            <a:r>
              <a:rPr lang="en-US" sz="5900" b="1" dirty="0" err="1">
                <a:solidFill>
                  <a:srgbClr val="00B050"/>
                </a:solidFill>
              </a:rPr>
              <a:t>utang</a:t>
            </a:r>
            <a:r>
              <a:rPr lang="en-US" sz="5900" b="1" dirty="0">
                <a:solidFill>
                  <a:srgbClr val="00B050"/>
                </a:solidFill>
              </a:rPr>
              <a:t> </a:t>
            </a:r>
            <a:r>
              <a:rPr lang="en-US" sz="5900" b="1" dirty="0" err="1">
                <a:solidFill>
                  <a:srgbClr val="00B050"/>
                </a:solidFill>
              </a:rPr>
              <a:t>dan</a:t>
            </a:r>
            <a:r>
              <a:rPr lang="en-US" sz="5900" b="1" dirty="0">
                <a:solidFill>
                  <a:srgbClr val="00B050"/>
                </a:solidFill>
              </a:rPr>
              <a:t> </a:t>
            </a:r>
            <a:r>
              <a:rPr lang="en-US" sz="5900" b="1" dirty="0" smtClean="0">
                <a:solidFill>
                  <a:srgbClr val="00B050"/>
                </a:solidFill>
              </a:rPr>
              <a:t>	</a:t>
            </a:r>
            <a:r>
              <a:rPr lang="en-US" sz="5900" b="1" dirty="0" err="1" smtClean="0">
                <a:solidFill>
                  <a:srgbClr val="00B050"/>
                </a:solidFill>
              </a:rPr>
              <a:t>persediaan</a:t>
            </a:r>
            <a:endParaRPr lang="en-US" sz="5900" b="1" dirty="0">
              <a:solidFill>
                <a:srgbClr val="00B050"/>
              </a:solidFill>
            </a:endParaRPr>
          </a:p>
          <a:p>
            <a:pPr marL="0" indent="0">
              <a:buNone/>
            </a:pPr>
            <a:r>
              <a:rPr lang="en-US" dirty="0"/>
              <a:t> </a:t>
            </a:r>
            <a:endParaRPr lang="en-US" b="1" dirty="0"/>
          </a:p>
          <a:p>
            <a:endParaRPr lang="en-US" dirty="0"/>
          </a:p>
        </p:txBody>
      </p:sp>
    </p:spTree>
    <p:extLst>
      <p:ext uri="{BB962C8B-B14F-4D97-AF65-F5344CB8AC3E}">
        <p14:creationId xmlns:p14="http://schemas.microsoft.com/office/powerpoint/2010/main" val="397081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p:spPr>
        <p:txBody>
          <a:bodyPr>
            <a:noAutofit/>
          </a:bodyPr>
          <a:lstStyle/>
          <a:p>
            <a:r>
              <a:rPr lang="id-ID" sz="4800" b="1" dirty="0" smtClean="0">
                <a:solidFill>
                  <a:srgbClr val="7030A0"/>
                </a:solidFill>
              </a:rPr>
              <a:t/>
            </a:r>
            <a:br>
              <a:rPr lang="id-ID" sz="4800" b="1" dirty="0" smtClean="0">
                <a:solidFill>
                  <a:srgbClr val="7030A0"/>
                </a:solidFill>
              </a:rPr>
            </a:br>
            <a:r>
              <a:rPr lang="en-US" sz="4800" b="1" dirty="0" err="1" smtClean="0">
                <a:solidFill>
                  <a:srgbClr val="7030A0"/>
                </a:solidFill>
              </a:rPr>
              <a:t>Sistem</a:t>
            </a:r>
            <a:r>
              <a:rPr lang="en-US" sz="4800" b="1" dirty="0" smtClean="0">
                <a:solidFill>
                  <a:srgbClr val="7030A0"/>
                </a:solidFill>
              </a:rPr>
              <a:t> </a:t>
            </a:r>
            <a:r>
              <a:rPr lang="en-US" sz="4800" b="1" dirty="0" err="1" smtClean="0">
                <a:solidFill>
                  <a:srgbClr val="7030A0"/>
                </a:solidFill>
              </a:rPr>
              <a:t>retur</a:t>
            </a:r>
            <a:r>
              <a:rPr lang="en-US" sz="4800" b="1" dirty="0" smtClean="0">
                <a:solidFill>
                  <a:srgbClr val="7030A0"/>
                </a:solidFill>
              </a:rPr>
              <a:t> </a:t>
            </a:r>
            <a:r>
              <a:rPr lang="en-US" sz="4800" b="1" dirty="0" err="1">
                <a:solidFill>
                  <a:srgbClr val="7030A0"/>
                </a:solidFill>
              </a:rPr>
              <a:t>pembelian</a:t>
            </a:r>
            <a:r>
              <a:rPr lang="en-US" sz="4800" b="1" dirty="0">
                <a:solidFill>
                  <a:srgbClr val="7030A0"/>
                </a:solidFill>
              </a:rPr>
              <a:t/>
            </a:r>
            <a:br>
              <a:rPr lang="en-US" sz="4800" b="1" dirty="0">
                <a:solidFill>
                  <a:srgbClr val="7030A0"/>
                </a:solidFill>
              </a:rPr>
            </a:br>
            <a:endParaRPr lang="en-US" sz="4800"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lvl="0"/>
            <a:r>
              <a:rPr lang="en-US" sz="5400" b="1" dirty="0" err="1" smtClean="0"/>
              <a:t>Prosedur</a:t>
            </a:r>
            <a:r>
              <a:rPr lang="en-US" sz="5400" b="1" dirty="0" smtClean="0"/>
              <a:t> </a:t>
            </a:r>
            <a:r>
              <a:rPr lang="en-US" sz="5400" b="1" dirty="0" err="1"/>
              <a:t>pengiriman</a:t>
            </a:r>
            <a:r>
              <a:rPr lang="en-US" sz="5400" b="1" dirty="0"/>
              <a:t> </a:t>
            </a:r>
            <a:r>
              <a:rPr lang="en-US" sz="5400" b="1" dirty="0" smtClean="0"/>
              <a:t>	</a:t>
            </a:r>
            <a:r>
              <a:rPr lang="en-US" sz="5400" b="1" dirty="0" err="1" smtClean="0"/>
              <a:t>barang</a:t>
            </a:r>
            <a:endParaRPr lang="en-US" sz="5400" b="1" dirty="0"/>
          </a:p>
          <a:p>
            <a:pPr lvl="0"/>
            <a:r>
              <a:rPr lang="en-US" sz="5400" b="1" dirty="0" err="1"/>
              <a:t>Prosedur</a:t>
            </a:r>
            <a:r>
              <a:rPr lang="en-US" sz="5400" b="1" dirty="0"/>
              <a:t> </a:t>
            </a:r>
            <a:r>
              <a:rPr lang="en-US" sz="5400" b="1" dirty="0" err="1"/>
              <a:t>pencatatan</a:t>
            </a:r>
            <a:r>
              <a:rPr lang="en-US" sz="5400" b="1" dirty="0"/>
              <a:t> </a:t>
            </a:r>
            <a:r>
              <a:rPr lang="en-US" sz="5400" b="1" dirty="0" smtClean="0"/>
              <a:t>	</a:t>
            </a:r>
            <a:r>
              <a:rPr lang="en-US" sz="5400" b="1" dirty="0" err="1" smtClean="0"/>
              <a:t>utang</a:t>
            </a:r>
            <a:r>
              <a:rPr lang="en-US" sz="5400" b="1" dirty="0" smtClean="0"/>
              <a:t> </a:t>
            </a:r>
            <a:r>
              <a:rPr lang="en-US" sz="5400" b="1" dirty="0" err="1"/>
              <a:t>dan</a:t>
            </a:r>
            <a:r>
              <a:rPr lang="en-US" sz="5400" b="1" dirty="0"/>
              <a:t> </a:t>
            </a:r>
            <a:r>
              <a:rPr lang="en-US" sz="5400" b="1" dirty="0" smtClean="0"/>
              <a:t>	</a:t>
            </a:r>
            <a:r>
              <a:rPr lang="en-US" sz="5400" b="1" dirty="0" err="1" smtClean="0"/>
              <a:t>persediaan</a:t>
            </a:r>
            <a:endParaRPr lang="en-US" sz="5400" b="1" dirty="0"/>
          </a:p>
          <a:p>
            <a:r>
              <a:rPr lang="en-US" dirty="0"/>
              <a:t> </a:t>
            </a:r>
            <a:endParaRPr lang="en-US" b="1" dirty="0"/>
          </a:p>
          <a:p>
            <a:endParaRPr lang="en-US" dirty="0"/>
          </a:p>
        </p:txBody>
      </p:sp>
    </p:spTree>
    <p:extLst>
      <p:ext uri="{BB962C8B-B14F-4D97-AF65-F5344CB8AC3E}">
        <p14:creationId xmlns:p14="http://schemas.microsoft.com/office/powerpoint/2010/main" val="36462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err="1">
                <a:solidFill>
                  <a:schemeClr val="accent2">
                    <a:lumMod val="75000"/>
                  </a:schemeClr>
                </a:solidFill>
              </a:rPr>
              <a:t>Organisasi</a:t>
            </a:r>
            <a:r>
              <a:rPr lang="en-US" b="1" dirty="0">
                <a:solidFill>
                  <a:schemeClr val="accent2">
                    <a:lumMod val="75000"/>
                  </a:schemeClr>
                </a:solidFill>
              </a:rPr>
              <a:t> yang </a:t>
            </a:r>
            <a:r>
              <a:rPr lang="en-US" b="1" dirty="0" err="1">
                <a:solidFill>
                  <a:schemeClr val="accent2">
                    <a:lumMod val="75000"/>
                  </a:schemeClr>
                </a:solidFill>
              </a:rPr>
              <a:t>terkait</a:t>
            </a:r>
            <a:r>
              <a:rPr lang="en-US" b="1" dirty="0">
                <a:solidFill>
                  <a:schemeClr val="accent2">
                    <a:lumMod val="75000"/>
                  </a:schemeClr>
                </a:solidFill>
              </a:rPr>
              <a:t/>
            </a:r>
            <a:br>
              <a:rPr lang="en-US" b="1" dirty="0">
                <a:solidFill>
                  <a:schemeClr val="accent2">
                    <a:lumMod val="75000"/>
                  </a:schemeClr>
                </a:solidFill>
              </a:rPr>
            </a:br>
            <a:endParaRPr lang="en-US" dirty="0">
              <a:solidFill>
                <a:schemeClr val="accent2">
                  <a:lumMod val="75000"/>
                </a:schemeClr>
              </a:solidFill>
            </a:endParaRPr>
          </a:p>
        </p:txBody>
      </p:sp>
      <p:sp>
        <p:nvSpPr>
          <p:cNvPr id="3" name="Text Placeholder 2"/>
          <p:cNvSpPr>
            <a:spLocks noGrp="1"/>
          </p:cNvSpPr>
          <p:nvPr>
            <p:ph type="body" idx="1"/>
          </p:nvPr>
        </p:nvSpPr>
        <p:spPr>
          <a:xfrm>
            <a:off x="1176868" y="1676400"/>
            <a:ext cx="3337560" cy="1566863"/>
          </a:xfrm>
        </p:spPr>
        <p:txBody>
          <a:bodyPr/>
          <a:lstStyle/>
          <a:p>
            <a:r>
              <a:rPr lang="en-US" sz="2800" b="1" dirty="0" err="1" smtClean="0"/>
              <a:t>Fungsi</a:t>
            </a:r>
            <a:endParaRPr lang="en-US" sz="2800" b="1" dirty="0" smtClean="0"/>
          </a:p>
          <a:p>
            <a:endParaRPr lang="en-US" dirty="0"/>
          </a:p>
          <a:p>
            <a:endParaRPr lang="en-US" dirty="0"/>
          </a:p>
        </p:txBody>
      </p:sp>
      <p:sp>
        <p:nvSpPr>
          <p:cNvPr id="4" name="Content Placeholder 3"/>
          <p:cNvSpPr>
            <a:spLocks noGrp="1"/>
          </p:cNvSpPr>
          <p:nvPr>
            <p:ph sz="half" idx="2"/>
          </p:nvPr>
        </p:nvSpPr>
        <p:spPr>
          <a:xfrm>
            <a:off x="1176868" y="2514600"/>
            <a:ext cx="3337560" cy="3435287"/>
          </a:xfrm>
        </p:spPr>
        <p:txBody>
          <a:bodyPr>
            <a:normAutofit fontScale="92500" lnSpcReduction="10000"/>
          </a:bodyPr>
          <a:lstStyle/>
          <a:p>
            <a:r>
              <a:rPr lang="en-US" b="1" dirty="0" err="1">
                <a:solidFill>
                  <a:srgbClr val="7030A0"/>
                </a:solidFill>
              </a:rPr>
              <a:t>Fungsi</a:t>
            </a:r>
            <a:r>
              <a:rPr lang="en-US" b="1" dirty="0">
                <a:solidFill>
                  <a:srgbClr val="7030A0"/>
                </a:solidFill>
              </a:rPr>
              <a:t> </a:t>
            </a:r>
            <a:r>
              <a:rPr lang="en-US" b="1" dirty="0" err="1" smtClean="0">
                <a:solidFill>
                  <a:srgbClr val="7030A0"/>
                </a:solidFill>
              </a:rPr>
              <a:t>penyimpanan</a:t>
            </a:r>
            <a:r>
              <a:rPr lang="en-US" b="1" dirty="0" smtClean="0">
                <a:solidFill>
                  <a:srgbClr val="7030A0"/>
                </a:solidFill>
              </a:rPr>
              <a:t> 	</a:t>
            </a:r>
            <a:r>
              <a:rPr lang="en-US" b="1" dirty="0" err="1" smtClean="0">
                <a:solidFill>
                  <a:srgbClr val="7030A0"/>
                </a:solidFill>
              </a:rPr>
              <a:t>barang</a:t>
            </a:r>
            <a:endParaRPr lang="en-US" b="1" dirty="0">
              <a:solidFill>
                <a:srgbClr val="7030A0"/>
              </a:solidFill>
            </a:endParaRPr>
          </a:p>
          <a:p>
            <a:r>
              <a:rPr lang="en-US" b="1" dirty="0" err="1">
                <a:solidFill>
                  <a:srgbClr val="00B050"/>
                </a:solidFill>
              </a:rPr>
              <a:t>Fungsi</a:t>
            </a:r>
            <a:r>
              <a:rPr lang="en-US" b="1" dirty="0">
                <a:solidFill>
                  <a:srgbClr val="00B050"/>
                </a:solidFill>
              </a:rPr>
              <a:t> </a:t>
            </a:r>
            <a:r>
              <a:rPr lang="en-US" b="1" dirty="0" err="1">
                <a:solidFill>
                  <a:srgbClr val="00B050"/>
                </a:solidFill>
              </a:rPr>
              <a:t>pembelian</a:t>
            </a:r>
            <a:endParaRPr lang="en-US" b="1" dirty="0">
              <a:solidFill>
                <a:srgbClr val="00B050"/>
              </a:solidFill>
            </a:endParaRPr>
          </a:p>
          <a:p>
            <a:r>
              <a:rPr lang="en-US" b="1" dirty="0" err="1">
                <a:solidFill>
                  <a:srgbClr val="0070C0"/>
                </a:solidFill>
              </a:rPr>
              <a:t>Fungsi</a:t>
            </a:r>
            <a:r>
              <a:rPr lang="en-US" b="1" dirty="0">
                <a:solidFill>
                  <a:srgbClr val="0070C0"/>
                </a:solidFill>
              </a:rPr>
              <a:t> </a:t>
            </a:r>
            <a:r>
              <a:rPr lang="en-US" b="1" dirty="0" err="1">
                <a:solidFill>
                  <a:srgbClr val="0070C0"/>
                </a:solidFill>
              </a:rPr>
              <a:t>penerimaan</a:t>
            </a:r>
            <a:r>
              <a:rPr lang="en-US" b="1" dirty="0">
                <a:solidFill>
                  <a:srgbClr val="0070C0"/>
                </a:solidFill>
              </a:rPr>
              <a:t>  </a:t>
            </a:r>
            <a:r>
              <a:rPr lang="en-US" b="1" dirty="0" smtClean="0">
                <a:solidFill>
                  <a:srgbClr val="0070C0"/>
                </a:solidFill>
              </a:rPr>
              <a:t>	</a:t>
            </a:r>
            <a:r>
              <a:rPr lang="en-US" b="1" dirty="0" err="1" smtClean="0">
                <a:solidFill>
                  <a:srgbClr val="0070C0"/>
                </a:solidFill>
              </a:rPr>
              <a:t>barang</a:t>
            </a:r>
            <a:endParaRPr lang="en-US" b="1" dirty="0">
              <a:solidFill>
                <a:srgbClr val="0070C0"/>
              </a:solidFill>
            </a:endParaRPr>
          </a:p>
          <a:p>
            <a:r>
              <a:rPr lang="en-US" b="1" dirty="0" err="1">
                <a:solidFill>
                  <a:srgbClr val="7030A0"/>
                </a:solidFill>
              </a:rPr>
              <a:t>Fungsi</a:t>
            </a:r>
            <a:r>
              <a:rPr lang="en-US" b="1" dirty="0">
                <a:solidFill>
                  <a:srgbClr val="7030A0"/>
                </a:solidFill>
              </a:rPr>
              <a:t> </a:t>
            </a:r>
            <a:r>
              <a:rPr lang="en-US" b="1" dirty="0" err="1">
                <a:solidFill>
                  <a:srgbClr val="7030A0"/>
                </a:solidFill>
              </a:rPr>
              <a:t>pencatat</a:t>
            </a:r>
            <a:r>
              <a:rPr lang="en-US" b="1" dirty="0">
                <a:solidFill>
                  <a:srgbClr val="7030A0"/>
                </a:solidFill>
              </a:rPr>
              <a:t> </a:t>
            </a:r>
            <a:r>
              <a:rPr lang="en-US" b="1" dirty="0" err="1">
                <a:solidFill>
                  <a:srgbClr val="7030A0"/>
                </a:solidFill>
              </a:rPr>
              <a:t>barang</a:t>
            </a:r>
            <a:endParaRPr lang="en-US" b="1" dirty="0">
              <a:solidFill>
                <a:srgbClr val="7030A0"/>
              </a:solidFill>
            </a:endParaRPr>
          </a:p>
          <a:p>
            <a:r>
              <a:rPr lang="en-US" b="1" dirty="0" err="1">
                <a:solidFill>
                  <a:srgbClr val="00B0F0"/>
                </a:solidFill>
              </a:rPr>
              <a:t>Fungsi</a:t>
            </a:r>
            <a:r>
              <a:rPr lang="en-US" b="1" dirty="0">
                <a:solidFill>
                  <a:srgbClr val="00B0F0"/>
                </a:solidFill>
              </a:rPr>
              <a:t> </a:t>
            </a:r>
            <a:r>
              <a:rPr lang="en-US" b="1" dirty="0" err="1">
                <a:solidFill>
                  <a:srgbClr val="00B0F0"/>
                </a:solidFill>
              </a:rPr>
              <a:t>pengeluaran</a:t>
            </a:r>
            <a:r>
              <a:rPr lang="en-US" b="1" dirty="0">
                <a:solidFill>
                  <a:srgbClr val="00B0F0"/>
                </a:solidFill>
              </a:rPr>
              <a:t> </a:t>
            </a:r>
            <a:r>
              <a:rPr lang="en-US" b="1" dirty="0" err="1">
                <a:solidFill>
                  <a:srgbClr val="00B0F0"/>
                </a:solidFill>
              </a:rPr>
              <a:t>kas</a:t>
            </a:r>
            <a:endParaRPr lang="en-US" b="1" dirty="0">
              <a:solidFill>
                <a:srgbClr val="00B0F0"/>
              </a:solidFill>
            </a:endParaRPr>
          </a:p>
          <a:p>
            <a:r>
              <a:rPr lang="en-US" b="1" dirty="0" err="1" smtClean="0">
                <a:solidFill>
                  <a:srgbClr val="FF0000"/>
                </a:solidFill>
              </a:rPr>
              <a:t>Fungsi</a:t>
            </a:r>
            <a:r>
              <a:rPr lang="en-US" b="1" dirty="0" smtClean="0">
                <a:solidFill>
                  <a:srgbClr val="FF0000"/>
                </a:solidFill>
              </a:rPr>
              <a:t> </a:t>
            </a:r>
            <a:r>
              <a:rPr lang="en-US" b="1" dirty="0" err="1">
                <a:solidFill>
                  <a:srgbClr val="FF0000"/>
                </a:solidFill>
              </a:rPr>
              <a:t>akuntansi</a:t>
            </a:r>
            <a:r>
              <a:rPr lang="en-US" b="1" dirty="0">
                <a:solidFill>
                  <a:srgbClr val="FF0000"/>
                </a:solidFill>
              </a:rPr>
              <a:t> </a:t>
            </a:r>
          </a:p>
          <a:p>
            <a:endParaRPr lang="en-US" dirty="0"/>
          </a:p>
        </p:txBody>
      </p:sp>
      <p:sp>
        <p:nvSpPr>
          <p:cNvPr id="5" name="Text Placeholder 4"/>
          <p:cNvSpPr>
            <a:spLocks noGrp="1"/>
          </p:cNvSpPr>
          <p:nvPr>
            <p:ph type="body" sz="quarter" idx="3"/>
          </p:nvPr>
        </p:nvSpPr>
        <p:spPr>
          <a:xfrm>
            <a:off x="4641832" y="1981200"/>
            <a:ext cx="3337560" cy="1066800"/>
          </a:xfrm>
        </p:spPr>
        <p:txBody>
          <a:bodyPr/>
          <a:lstStyle/>
          <a:p>
            <a:endParaRPr lang="id-ID" b="1" dirty="0" smtClean="0"/>
          </a:p>
          <a:p>
            <a:endParaRPr lang="id-ID" b="1" dirty="0"/>
          </a:p>
          <a:p>
            <a:endParaRPr lang="id-ID" b="1" dirty="0" smtClean="0"/>
          </a:p>
          <a:p>
            <a:endParaRPr lang="id-ID" b="1" dirty="0"/>
          </a:p>
          <a:p>
            <a:endParaRPr lang="id-ID" b="1" dirty="0" smtClean="0"/>
          </a:p>
          <a:p>
            <a:endParaRPr lang="id-ID" b="1" dirty="0"/>
          </a:p>
          <a:p>
            <a:endParaRPr lang="id-ID" b="1" dirty="0" smtClean="0"/>
          </a:p>
          <a:p>
            <a:r>
              <a:rPr lang="en-US" b="1" dirty="0" err="1" smtClean="0"/>
              <a:t>Nama</a:t>
            </a:r>
            <a:r>
              <a:rPr lang="en-US" b="1" dirty="0" smtClean="0"/>
              <a:t> </a:t>
            </a:r>
            <a:r>
              <a:rPr lang="en-US" b="1" dirty="0"/>
              <a:t>unit </a:t>
            </a:r>
            <a:r>
              <a:rPr lang="en-US" b="1" dirty="0" err="1"/>
              <a:t>organisasi</a:t>
            </a:r>
            <a:r>
              <a:rPr lang="en-US" b="1" dirty="0"/>
              <a:t> </a:t>
            </a:r>
            <a:r>
              <a:rPr lang="en-US" b="1" dirty="0" err="1"/>
              <a:t>pemegang</a:t>
            </a:r>
            <a:r>
              <a:rPr lang="en-US" b="1" dirty="0"/>
              <a:t> </a:t>
            </a:r>
            <a:r>
              <a:rPr lang="en-US" b="1" dirty="0" err="1"/>
              <a:t>fungsi</a:t>
            </a:r>
            <a:endParaRPr lang="en-US" b="1" dirty="0"/>
          </a:p>
          <a:p>
            <a:endParaRPr lang="en-US" dirty="0"/>
          </a:p>
        </p:txBody>
      </p:sp>
      <p:sp>
        <p:nvSpPr>
          <p:cNvPr id="6" name="Content Placeholder 5"/>
          <p:cNvSpPr>
            <a:spLocks noGrp="1"/>
          </p:cNvSpPr>
          <p:nvPr>
            <p:ph sz="quarter" idx="4"/>
          </p:nvPr>
        </p:nvSpPr>
        <p:spPr>
          <a:xfrm>
            <a:off x="4641832" y="2514600"/>
            <a:ext cx="3337560" cy="3435287"/>
          </a:xfrm>
        </p:spPr>
        <p:txBody>
          <a:bodyPr>
            <a:normAutofit fontScale="77500" lnSpcReduction="20000"/>
          </a:bodyPr>
          <a:lstStyle/>
          <a:p>
            <a:r>
              <a:rPr lang="en-US" b="1" dirty="0" err="1">
                <a:solidFill>
                  <a:srgbClr val="7030A0"/>
                </a:solidFill>
              </a:rPr>
              <a:t>Bagian</a:t>
            </a:r>
            <a:r>
              <a:rPr lang="en-US" b="1" dirty="0">
                <a:solidFill>
                  <a:srgbClr val="7030A0"/>
                </a:solidFill>
              </a:rPr>
              <a:t> </a:t>
            </a:r>
            <a:r>
              <a:rPr lang="en-US" b="1" dirty="0" err="1">
                <a:solidFill>
                  <a:srgbClr val="7030A0"/>
                </a:solidFill>
              </a:rPr>
              <a:t>gudang</a:t>
            </a:r>
            <a:endParaRPr lang="en-US" b="1" dirty="0">
              <a:solidFill>
                <a:srgbClr val="7030A0"/>
              </a:solidFill>
            </a:endParaRPr>
          </a:p>
          <a:p>
            <a:r>
              <a:rPr lang="en-US" b="1" dirty="0" err="1" smtClean="0">
                <a:solidFill>
                  <a:srgbClr val="00B050"/>
                </a:solidFill>
              </a:rPr>
              <a:t>Bagian</a:t>
            </a:r>
            <a:r>
              <a:rPr lang="en-US" b="1" dirty="0" smtClean="0">
                <a:solidFill>
                  <a:srgbClr val="00B050"/>
                </a:solidFill>
              </a:rPr>
              <a:t> </a:t>
            </a:r>
            <a:r>
              <a:rPr lang="en-US" b="1" dirty="0" err="1">
                <a:solidFill>
                  <a:srgbClr val="00B050"/>
                </a:solidFill>
              </a:rPr>
              <a:t>pembelian</a:t>
            </a:r>
            <a:endParaRPr lang="en-US" b="1" dirty="0">
              <a:solidFill>
                <a:srgbClr val="00B050"/>
              </a:solidFill>
            </a:endParaRPr>
          </a:p>
          <a:p>
            <a:r>
              <a:rPr lang="en-US" b="1" dirty="0" err="1" smtClean="0">
                <a:solidFill>
                  <a:srgbClr val="0070C0"/>
                </a:solidFill>
              </a:rPr>
              <a:t>Bagian</a:t>
            </a:r>
            <a:r>
              <a:rPr lang="en-US" b="1" dirty="0" smtClean="0">
                <a:solidFill>
                  <a:srgbClr val="0070C0"/>
                </a:solidFill>
              </a:rPr>
              <a:t> </a:t>
            </a:r>
            <a:r>
              <a:rPr lang="en-US" b="1" dirty="0" err="1">
                <a:solidFill>
                  <a:srgbClr val="0070C0"/>
                </a:solidFill>
              </a:rPr>
              <a:t>penerimaan</a:t>
            </a:r>
            <a:endParaRPr lang="en-US" b="1" dirty="0">
              <a:solidFill>
                <a:srgbClr val="0070C0"/>
              </a:solidFill>
            </a:endParaRPr>
          </a:p>
          <a:p>
            <a:r>
              <a:rPr lang="en-US" b="1" dirty="0" err="1">
                <a:solidFill>
                  <a:srgbClr val="0070C0"/>
                </a:solidFill>
              </a:rPr>
              <a:t>Bagian</a:t>
            </a:r>
            <a:r>
              <a:rPr lang="en-US" b="1" dirty="0">
                <a:solidFill>
                  <a:srgbClr val="0070C0"/>
                </a:solidFill>
              </a:rPr>
              <a:t> </a:t>
            </a:r>
            <a:r>
              <a:rPr lang="en-US" b="1" dirty="0" err="1">
                <a:solidFill>
                  <a:srgbClr val="0070C0"/>
                </a:solidFill>
              </a:rPr>
              <a:t>utang</a:t>
            </a:r>
            <a:endParaRPr lang="en-US" b="1" dirty="0">
              <a:solidFill>
                <a:srgbClr val="0070C0"/>
              </a:solidFill>
            </a:endParaRPr>
          </a:p>
          <a:p>
            <a:r>
              <a:rPr lang="en-US" b="1" dirty="0" err="1">
                <a:solidFill>
                  <a:srgbClr val="00B0F0"/>
                </a:solidFill>
              </a:rPr>
              <a:t>Bagian</a:t>
            </a:r>
            <a:r>
              <a:rPr lang="en-US" b="1" dirty="0">
                <a:solidFill>
                  <a:srgbClr val="00B0F0"/>
                </a:solidFill>
              </a:rPr>
              <a:t> </a:t>
            </a:r>
            <a:r>
              <a:rPr lang="en-US" b="1" dirty="0" err="1">
                <a:solidFill>
                  <a:srgbClr val="00B0F0"/>
                </a:solidFill>
              </a:rPr>
              <a:t>kasir</a:t>
            </a:r>
            <a:endParaRPr lang="en-US" b="1" dirty="0">
              <a:solidFill>
                <a:srgbClr val="00B0F0"/>
              </a:solidFill>
            </a:endParaRPr>
          </a:p>
          <a:p>
            <a:r>
              <a:rPr lang="en-US" b="1" dirty="0" err="1">
                <a:solidFill>
                  <a:srgbClr val="7030A0"/>
                </a:solidFill>
              </a:rPr>
              <a:t>Bagian</a:t>
            </a:r>
            <a:r>
              <a:rPr lang="en-US" b="1" dirty="0">
                <a:solidFill>
                  <a:srgbClr val="7030A0"/>
                </a:solidFill>
              </a:rPr>
              <a:t> </a:t>
            </a:r>
            <a:r>
              <a:rPr lang="en-US" b="1" dirty="0" err="1">
                <a:solidFill>
                  <a:srgbClr val="7030A0"/>
                </a:solidFill>
              </a:rPr>
              <a:t>pengiriman</a:t>
            </a:r>
            <a:endParaRPr lang="en-US" b="1" dirty="0">
              <a:solidFill>
                <a:srgbClr val="7030A0"/>
              </a:solidFill>
            </a:endParaRPr>
          </a:p>
          <a:p>
            <a:r>
              <a:rPr lang="en-US" b="1" dirty="0" err="1">
                <a:solidFill>
                  <a:srgbClr val="7030A0"/>
                </a:solidFill>
              </a:rPr>
              <a:t>Bagian</a:t>
            </a:r>
            <a:r>
              <a:rPr lang="en-US" b="1" dirty="0">
                <a:solidFill>
                  <a:srgbClr val="7030A0"/>
                </a:solidFill>
              </a:rPr>
              <a:t> </a:t>
            </a:r>
            <a:r>
              <a:rPr lang="en-US" b="1" dirty="0" err="1">
                <a:solidFill>
                  <a:srgbClr val="7030A0"/>
                </a:solidFill>
              </a:rPr>
              <a:t>kartu</a:t>
            </a:r>
            <a:r>
              <a:rPr lang="en-US" b="1" dirty="0">
                <a:solidFill>
                  <a:srgbClr val="7030A0"/>
                </a:solidFill>
              </a:rPr>
              <a:t> </a:t>
            </a:r>
            <a:r>
              <a:rPr lang="en-US" b="1" dirty="0" err="1">
                <a:solidFill>
                  <a:srgbClr val="7030A0"/>
                </a:solidFill>
              </a:rPr>
              <a:t>persediaan</a:t>
            </a:r>
            <a:r>
              <a:rPr lang="en-US" b="1" dirty="0">
                <a:solidFill>
                  <a:srgbClr val="7030A0"/>
                </a:solidFill>
              </a:rPr>
              <a:t> </a:t>
            </a:r>
            <a:r>
              <a:rPr lang="en-US" b="1" dirty="0" smtClean="0">
                <a:solidFill>
                  <a:srgbClr val="7030A0"/>
                </a:solidFill>
              </a:rPr>
              <a:t>	</a:t>
            </a:r>
            <a:r>
              <a:rPr lang="en-US" b="1" dirty="0" err="1" smtClean="0">
                <a:solidFill>
                  <a:srgbClr val="7030A0"/>
                </a:solidFill>
              </a:rPr>
              <a:t>dan</a:t>
            </a:r>
            <a:r>
              <a:rPr lang="en-US" b="1" dirty="0" smtClean="0">
                <a:solidFill>
                  <a:srgbClr val="7030A0"/>
                </a:solidFill>
              </a:rPr>
              <a:t> </a:t>
            </a:r>
            <a:r>
              <a:rPr lang="en-US" b="1" dirty="0" err="1">
                <a:solidFill>
                  <a:srgbClr val="7030A0"/>
                </a:solidFill>
              </a:rPr>
              <a:t>kartu</a:t>
            </a:r>
            <a:r>
              <a:rPr lang="en-US" b="1" dirty="0">
                <a:solidFill>
                  <a:srgbClr val="7030A0"/>
                </a:solidFill>
              </a:rPr>
              <a:t> </a:t>
            </a:r>
            <a:r>
              <a:rPr lang="en-US" b="1" dirty="0" err="1">
                <a:solidFill>
                  <a:srgbClr val="7030A0"/>
                </a:solidFill>
              </a:rPr>
              <a:t>biaya</a:t>
            </a:r>
            <a:endParaRPr lang="en-US" b="1" dirty="0">
              <a:solidFill>
                <a:srgbClr val="7030A0"/>
              </a:solidFill>
            </a:endParaRPr>
          </a:p>
          <a:p>
            <a:r>
              <a:rPr lang="en-US" b="1" dirty="0" err="1">
                <a:solidFill>
                  <a:srgbClr val="FF0000"/>
                </a:solidFill>
              </a:rPr>
              <a:t>Bagian</a:t>
            </a:r>
            <a:r>
              <a:rPr lang="en-US" b="1" dirty="0">
                <a:solidFill>
                  <a:srgbClr val="FF0000"/>
                </a:solidFill>
              </a:rPr>
              <a:t> </a:t>
            </a:r>
            <a:r>
              <a:rPr lang="en-US" b="1" dirty="0" err="1">
                <a:solidFill>
                  <a:srgbClr val="FF0000"/>
                </a:solidFill>
              </a:rPr>
              <a:t>jurnal</a:t>
            </a:r>
            <a:r>
              <a:rPr lang="en-US" b="1" dirty="0">
                <a:solidFill>
                  <a:srgbClr val="FF0000"/>
                </a:solidFill>
              </a:rPr>
              <a:t>, </a:t>
            </a:r>
            <a:r>
              <a:rPr lang="en-US" b="1" dirty="0" err="1">
                <a:solidFill>
                  <a:srgbClr val="FF0000"/>
                </a:solidFill>
              </a:rPr>
              <a:t>Buku</a:t>
            </a:r>
            <a:r>
              <a:rPr lang="en-US" b="1" dirty="0">
                <a:solidFill>
                  <a:srgbClr val="FF0000"/>
                </a:solidFill>
              </a:rPr>
              <a:t> </a:t>
            </a:r>
            <a:r>
              <a:rPr lang="en-US" b="1" dirty="0" err="1">
                <a:solidFill>
                  <a:srgbClr val="FF0000"/>
                </a:solidFill>
              </a:rPr>
              <a:t>besar</a:t>
            </a:r>
            <a:r>
              <a:rPr lang="en-US" b="1" dirty="0">
                <a:solidFill>
                  <a:srgbClr val="FF0000"/>
                </a:solidFill>
              </a:rPr>
              <a:t> </a:t>
            </a:r>
            <a:r>
              <a:rPr lang="en-US" b="1" dirty="0" smtClean="0">
                <a:solidFill>
                  <a:srgbClr val="FF0000"/>
                </a:solidFill>
              </a:rPr>
              <a:t>	</a:t>
            </a:r>
            <a:r>
              <a:rPr lang="en-US" b="1" dirty="0" err="1" smtClean="0">
                <a:solidFill>
                  <a:srgbClr val="FF0000"/>
                </a:solidFill>
              </a:rPr>
              <a:t>dan</a:t>
            </a:r>
            <a:r>
              <a:rPr lang="en-US" b="1" dirty="0" smtClean="0">
                <a:solidFill>
                  <a:srgbClr val="FF0000"/>
                </a:solidFill>
              </a:rPr>
              <a:t> </a:t>
            </a:r>
            <a:r>
              <a:rPr lang="en-US" b="1" dirty="0" err="1">
                <a:solidFill>
                  <a:srgbClr val="FF0000"/>
                </a:solidFill>
              </a:rPr>
              <a:t>Laporan</a:t>
            </a:r>
            <a:endParaRPr lang="en-US" dirty="0">
              <a:solidFill>
                <a:srgbClr val="FF0000"/>
              </a:solidFill>
            </a:endParaRPr>
          </a:p>
        </p:txBody>
      </p:sp>
    </p:spTree>
    <p:extLst>
      <p:ext uri="{BB962C8B-B14F-4D97-AF65-F5344CB8AC3E}">
        <p14:creationId xmlns:p14="http://schemas.microsoft.com/office/powerpoint/2010/main" val="332592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08663"/>
          </a:xfrm>
        </p:spPr>
        <p:txBody>
          <a:bodyPr>
            <a:normAutofit fontScale="90000"/>
          </a:bodyPr>
          <a:lstStyle/>
          <a:p>
            <a:r>
              <a:rPr lang="en-US" b="1" dirty="0" smtClean="0">
                <a:solidFill>
                  <a:schemeClr val="accent5">
                    <a:lumMod val="50000"/>
                  </a:schemeClr>
                </a:solidFill>
              </a:rPr>
              <a:t>DOKUMEN</a:t>
            </a:r>
            <a:endParaRPr lang="en-US" b="1" dirty="0">
              <a:solidFill>
                <a:schemeClr val="accent5">
                  <a:lumMod val="50000"/>
                </a:schemeClr>
              </a:solidFill>
            </a:endParaRPr>
          </a:p>
        </p:txBody>
      </p:sp>
      <p:sp>
        <p:nvSpPr>
          <p:cNvPr id="3" name="Text Placeholder 2"/>
          <p:cNvSpPr>
            <a:spLocks noGrp="1"/>
          </p:cNvSpPr>
          <p:nvPr>
            <p:ph type="body" idx="1"/>
          </p:nvPr>
        </p:nvSpPr>
        <p:spPr>
          <a:xfrm>
            <a:off x="1176868" y="1524001"/>
            <a:ext cx="3337560" cy="914400"/>
          </a:xfrm>
        </p:spPr>
        <p:txBody>
          <a:bodyPr/>
          <a:lstStyle/>
          <a:p>
            <a:r>
              <a:rPr lang="en-US" sz="3200" dirty="0" err="1" smtClean="0"/>
              <a:t>Transaksi</a:t>
            </a:r>
            <a:endParaRPr lang="en-US" sz="3200" dirty="0" smtClean="0"/>
          </a:p>
          <a:p>
            <a:endParaRPr lang="en-US" dirty="0"/>
          </a:p>
        </p:txBody>
      </p:sp>
      <p:sp>
        <p:nvSpPr>
          <p:cNvPr id="4" name="Content Placeholder 3"/>
          <p:cNvSpPr>
            <a:spLocks noGrp="1"/>
          </p:cNvSpPr>
          <p:nvPr>
            <p:ph sz="half" idx="2"/>
          </p:nvPr>
        </p:nvSpPr>
        <p:spPr>
          <a:xfrm>
            <a:off x="1176868" y="2286001"/>
            <a:ext cx="3337560" cy="3663886"/>
          </a:xfrm>
        </p:spPr>
        <p:txBody>
          <a:bodyPr>
            <a:normAutofit/>
          </a:bodyPr>
          <a:lstStyle/>
          <a:p>
            <a:r>
              <a:rPr lang="en-US" b="1" dirty="0" err="1" smtClean="0">
                <a:solidFill>
                  <a:srgbClr val="7030A0"/>
                </a:solidFill>
              </a:rPr>
              <a:t>Pembelian</a:t>
            </a:r>
            <a:endParaRPr lang="en-US" b="1" dirty="0" smtClean="0">
              <a:solidFill>
                <a:srgbClr val="7030A0"/>
              </a:solidFill>
            </a:endParaRPr>
          </a:p>
          <a:p>
            <a:endParaRPr lang="en-US" b="1" dirty="0"/>
          </a:p>
          <a:p>
            <a:endParaRPr lang="en-US" dirty="0" smtClean="0"/>
          </a:p>
          <a:p>
            <a:pPr marL="114300" indent="0">
              <a:buNone/>
            </a:pPr>
            <a:r>
              <a:rPr lang="en-US" dirty="0"/>
              <a:t> </a:t>
            </a:r>
            <a:endParaRPr lang="en-US" b="1" dirty="0"/>
          </a:p>
          <a:p>
            <a:pPr marL="114300" indent="0">
              <a:buNone/>
            </a:pPr>
            <a:r>
              <a:rPr lang="en-US" dirty="0"/>
              <a:t> </a:t>
            </a:r>
            <a:endParaRPr lang="en-US" b="1" dirty="0"/>
          </a:p>
          <a:p>
            <a:endParaRPr lang="en-US" b="1" dirty="0" smtClean="0"/>
          </a:p>
          <a:p>
            <a:r>
              <a:rPr lang="en-US" b="1" dirty="0" err="1" smtClean="0">
                <a:solidFill>
                  <a:srgbClr val="00B050"/>
                </a:solidFill>
              </a:rPr>
              <a:t>Retur</a:t>
            </a:r>
            <a:r>
              <a:rPr lang="en-US" b="1" dirty="0" smtClean="0">
                <a:solidFill>
                  <a:srgbClr val="00B050"/>
                </a:solidFill>
              </a:rPr>
              <a:t> </a:t>
            </a:r>
            <a:r>
              <a:rPr lang="en-US" b="1" dirty="0" err="1">
                <a:solidFill>
                  <a:srgbClr val="00B050"/>
                </a:solidFill>
              </a:rPr>
              <a:t>pembelian</a:t>
            </a:r>
            <a:endParaRPr lang="en-US" dirty="0">
              <a:solidFill>
                <a:srgbClr val="00B050"/>
              </a:solidFill>
            </a:endParaRPr>
          </a:p>
        </p:txBody>
      </p:sp>
      <p:sp>
        <p:nvSpPr>
          <p:cNvPr id="5" name="Text Placeholder 4"/>
          <p:cNvSpPr>
            <a:spLocks noGrp="1"/>
          </p:cNvSpPr>
          <p:nvPr>
            <p:ph type="body" sz="quarter" idx="3"/>
          </p:nvPr>
        </p:nvSpPr>
        <p:spPr>
          <a:xfrm>
            <a:off x="4641832" y="1371601"/>
            <a:ext cx="3337560" cy="914400"/>
          </a:xfrm>
        </p:spPr>
        <p:txBody>
          <a:bodyPr>
            <a:normAutofit lnSpcReduction="10000"/>
          </a:bodyPr>
          <a:lstStyle/>
          <a:p>
            <a:r>
              <a:rPr lang="en-US" sz="2800" dirty="0" err="1"/>
              <a:t>Dokumen</a:t>
            </a:r>
            <a:r>
              <a:rPr lang="en-US" sz="2800" dirty="0"/>
              <a:t> </a:t>
            </a:r>
            <a:r>
              <a:rPr lang="en-US" sz="2800" dirty="0" err="1" smtClean="0"/>
              <a:t>sumber</a:t>
            </a:r>
            <a:r>
              <a:rPr lang="en-US" sz="2800" dirty="0" smtClean="0"/>
              <a:t> &amp; </a:t>
            </a:r>
            <a:r>
              <a:rPr lang="en-US" sz="2800" dirty="0" err="1" smtClean="0"/>
              <a:t>pendukung</a:t>
            </a:r>
            <a:endParaRPr lang="en-US" sz="2800" dirty="0"/>
          </a:p>
        </p:txBody>
      </p:sp>
      <p:sp>
        <p:nvSpPr>
          <p:cNvPr id="6" name="Content Placeholder 5"/>
          <p:cNvSpPr>
            <a:spLocks noGrp="1"/>
          </p:cNvSpPr>
          <p:nvPr>
            <p:ph sz="quarter" idx="4"/>
          </p:nvPr>
        </p:nvSpPr>
        <p:spPr>
          <a:xfrm>
            <a:off x="4641832" y="2438401"/>
            <a:ext cx="3337560" cy="3511486"/>
          </a:xfrm>
        </p:spPr>
        <p:txBody>
          <a:bodyPr>
            <a:normAutofit fontScale="92500" lnSpcReduction="20000"/>
          </a:bodyPr>
          <a:lstStyle/>
          <a:p>
            <a:r>
              <a:rPr lang="en-US" b="1" dirty="0" err="1">
                <a:solidFill>
                  <a:srgbClr val="7030A0"/>
                </a:solidFill>
              </a:rPr>
              <a:t>Bukti</a:t>
            </a:r>
            <a:r>
              <a:rPr lang="en-US" b="1" dirty="0">
                <a:solidFill>
                  <a:srgbClr val="7030A0"/>
                </a:solidFill>
              </a:rPr>
              <a:t> </a:t>
            </a:r>
            <a:r>
              <a:rPr lang="en-US" b="1" dirty="0" err="1">
                <a:solidFill>
                  <a:srgbClr val="7030A0"/>
                </a:solidFill>
              </a:rPr>
              <a:t>kas</a:t>
            </a:r>
            <a:r>
              <a:rPr lang="en-US" b="1" dirty="0">
                <a:solidFill>
                  <a:srgbClr val="7030A0"/>
                </a:solidFill>
              </a:rPr>
              <a:t> </a:t>
            </a:r>
            <a:r>
              <a:rPr lang="en-US" b="1" dirty="0" err="1" smtClean="0">
                <a:solidFill>
                  <a:srgbClr val="7030A0"/>
                </a:solidFill>
              </a:rPr>
              <a:t>keluar</a:t>
            </a:r>
            <a:endParaRPr lang="en-US" b="1" dirty="0" smtClean="0">
              <a:solidFill>
                <a:srgbClr val="7030A0"/>
              </a:solidFill>
            </a:endParaRPr>
          </a:p>
          <a:p>
            <a:r>
              <a:rPr lang="en-US" b="1" dirty="0" err="1" smtClean="0">
                <a:solidFill>
                  <a:srgbClr val="7030A0"/>
                </a:solidFill>
              </a:rPr>
              <a:t>Surat</a:t>
            </a:r>
            <a:r>
              <a:rPr lang="en-US" b="1" dirty="0" smtClean="0">
                <a:solidFill>
                  <a:srgbClr val="7030A0"/>
                </a:solidFill>
              </a:rPr>
              <a:t> </a:t>
            </a:r>
            <a:r>
              <a:rPr lang="en-US" b="1" dirty="0">
                <a:solidFill>
                  <a:srgbClr val="7030A0"/>
                </a:solidFill>
              </a:rPr>
              <a:t>order </a:t>
            </a:r>
            <a:r>
              <a:rPr lang="en-US" b="1" dirty="0" err="1">
                <a:solidFill>
                  <a:srgbClr val="7030A0"/>
                </a:solidFill>
              </a:rPr>
              <a:t>pembelian</a:t>
            </a:r>
            <a:endParaRPr lang="en-US" b="1" dirty="0">
              <a:solidFill>
                <a:srgbClr val="7030A0"/>
              </a:solidFill>
            </a:endParaRPr>
          </a:p>
          <a:p>
            <a:r>
              <a:rPr lang="en-US" b="1" dirty="0" err="1">
                <a:solidFill>
                  <a:srgbClr val="7030A0"/>
                </a:solidFill>
              </a:rPr>
              <a:t>Laporan</a:t>
            </a:r>
            <a:r>
              <a:rPr lang="en-US" b="1" dirty="0">
                <a:solidFill>
                  <a:srgbClr val="7030A0"/>
                </a:solidFill>
              </a:rPr>
              <a:t> </a:t>
            </a:r>
            <a:r>
              <a:rPr lang="en-US" b="1" dirty="0" err="1">
                <a:solidFill>
                  <a:srgbClr val="7030A0"/>
                </a:solidFill>
              </a:rPr>
              <a:t>penerimaan</a:t>
            </a:r>
            <a:r>
              <a:rPr lang="en-US" b="1" dirty="0">
                <a:solidFill>
                  <a:srgbClr val="7030A0"/>
                </a:solidFill>
              </a:rPr>
              <a:t> </a:t>
            </a:r>
            <a:r>
              <a:rPr lang="en-US" b="1" dirty="0" smtClean="0">
                <a:solidFill>
                  <a:srgbClr val="7030A0"/>
                </a:solidFill>
              </a:rPr>
              <a:t>	</a:t>
            </a:r>
            <a:r>
              <a:rPr lang="en-US" b="1" dirty="0" err="1" smtClean="0">
                <a:solidFill>
                  <a:srgbClr val="7030A0"/>
                </a:solidFill>
              </a:rPr>
              <a:t>barang</a:t>
            </a:r>
            <a:endParaRPr lang="en-US" b="1" dirty="0">
              <a:solidFill>
                <a:srgbClr val="7030A0"/>
              </a:solidFill>
            </a:endParaRPr>
          </a:p>
          <a:p>
            <a:r>
              <a:rPr lang="en-US" b="1" dirty="0" err="1">
                <a:solidFill>
                  <a:srgbClr val="7030A0"/>
                </a:solidFill>
              </a:rPr>
              <a:t>Faktur</a:t>
            </a:r>
            <a:r>
              <a:rPr lang="en-US" b="1" dirty="0">
                <a:solidFill>
                  <a:srgbClr val="7030A0"/>
                </a:solidFill>
              </a:rPr>
              <a:t> </a:t>
            </a:r>
            <a:r>
              <a:rPr lang="en-US" b="1" dirty="0" err="1">
                <a:solidFill>
                  <a:srgbClr val="7030A0"/>
                </a:solidFill>
              </a:rPr>
              <a:t>dari</a:t>
            </a:r>
            <a:r>
              <a:rPr lang="en-US" b="1" dirty="0">
                <a:solidFill>
                  <a:srgbClr val="7030A0"/>
                </a:solidFill>
              </a:rPr>
              <a:t> </a:t>
            </a:r>
            <a:r>
              <a:rPr lang="en-US" b="1" dirty="0" err="1" smtClean="0">
                <a:solidFill>
                  <a:srgbClr val="7030A0"/>
                </a:solidFill>
              </a:rPr>
              <a:t>pemasok</a:t>
            </a:r>
            <a:endParaRPr lang="en-US" b="1" dirty="0" smtClean="0">
              <a:solidFill>
                <a:srgbClr val="7030A0"/>
              </a:solidFill>
            </a:endParaRPr>
          </a:p>
          <a:p>
            <a:pPr lvl="1"/>
            <a:r>
              <a:rPr lang="en-US" b="1" dirty="0">
                <a:solidFill>
                  <a:srgbClr val="7030A0"/>
                </a:solidFill>
              </a:rPr>
              <a:t>Memo </a:t>
            </a:r>
            <a:r>
              <a:rPr lang="en-US" b="1" dirty="0" err="1" smtClean="0">
                <a:solidFill>
                  <a:srgbClr val="7030A0"/>
                </a:solidFill>
              </a:rPr>
              <a:t>debitan</a:t>
            </a:r>
            <a:endParaRPr lang="en-US" b="1" dirty="0" smtClean="0">
              <a:solidFill>
                <a:srgbClr val="7030A0"/>
              </a:solidFill>
            </a:endParaRPr>
          </a:p>
          <a:p>
            <a:r>
              <a:rPr lang="en-US" b="1" dirty="0" smtClean="0">
                <a:solidFill>
                  <a:srgbClr val="7030A0"/>
                </a:solidFill>
              </a:rPr>
              <a:t>Lap. </a:t>
            </a:r>
            <a:r>
              <a:rPr lang="en-US" b="1" dirty="0" err="1" smtClean="0">
                <a:solidFill>
                  <a:srgbClr val="7030A0"/>
                </a:solidFill>
              </a:rPr>
              <a:t>Penawaran</a:t>
            </a:r>
            <a:r>
              <a:rPr lang="en-US" b="1" dirty="0" smtClean="0">
                <a:solidFill>
                  <a:srgbClr val="7030A0"/>
                </a:solidFill>
              </a:rPr>
              <a:t> </a:t>
            </a:r>
            <a:r>
              <a:rPr lang="en-US" b="1" dirty="0" err="1" smtClean="0">
                <a:solidFill>
                  <a:srgbClr val="7030A0"/>
                </a:solidFill>
              </a:rPr>
              <a:t>harga</a:t>
            </a:r>
            <a:endParaRPr lang="en-US" b="1" dirty="0">
              <a:solidFill>
                <a:srgbClr val="7030A0"/>
              </a:solidFill>
            </a:endParaRPr>
          </a:p>
          <a:p>
            <a:r>
              <a:rPr lang="en-US" b="1" dirty="0" err="1" smtClean="0">
                <a:solidFill>
                  <a:srgbClr val="00B050"/>
                </a:solidFill>
              </a:rPr>
              <a:t>Laporan</a:t>
            </a:r>
            <a:r>
              <a:rPr lang="en-US" b="1" dirty="0" smtClean="0">
                <a:solidFill>
                  <a:srgbClr val="00B050"/>
                </a:solidFill>
              </a:rPr>
              <a:t> </a:t>
            </a:r>
            <a:r>
              <a:rPr lang="en-US" b="1" dirty="0" err="1" smtClean="0">
                <a:solidFill>
                  <a:srgbClr val="00B050"/>
                </a:solidFill>
              </a:rPr>
              <a:t>Penerimaan</a:t>
            </a:r>
            <a:r>
              <a:rPr lang="en-US" b="1" dirty="0" smtClean="0">
                <a:solidFill>
                  <a:srgbClr val="00B050"/>
                </a:solidFill>
              </a:rPr>
              <a:t> </a:t>
            </a:r>
            <a:r>
              <a:rPr lang="en-US" b="1" dirty="0" err="1" smtClean="0">
                <a:solidFill>
                  <a:srgbClr val="00B050"/>
                </a:solidFill>
              </a:rPr>
              <a:t>barang</a:t>
            </a:r>
            <a:endParaRPr lang="en-US" b="1" dirty="0">
              <a:solidFill>
                <a:srgbClr val="00B050"/>
              </a:solidFill>
            </a:endParaRPr>
          </a:p>
          <a:p>
            <a:endParaRPr lang="en-US" b="1" dirty="0"/>
          </a:p>
        </p:txBody>
      </p:sp>
    </p:spTree>
    <p:extLst>
      <p:ext uri="{BB962C8B-B14F-4D97-AF65-F5344CB8AC3E}">
        <p14:creationId xmlns:p14="http://schemas.microsoft.com/office/powerpoint/2010/main" val="223564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456263"/>
          </a:xfrm>
        </p:spPr>
        <p:txBody>
          <a:bodyPr>
            <a:noAutofit/>
          </a:bodyPr>
          <a:lstStyle/>
          <a:p>
            <a:r>
              <a:rPr lang="id-ID" sz="4400" b="1" dirty="0" smtClean="0">
                <a:solidFill>
                  <a:srgbClr val="7030A0"/>
                </a:solidFill>
              </a:rPr>
              <a:t/>
            </a:r>
            <a:br>
              <a:rPr lang="id-ID" sz="4400" b="1" dirty="0" smtClean="0">
                <a:solidFill>
                  <a:srgbClr val="7030A0"/>
                </a:solidFill>
              </a:rPr>
            </a:br>
            <a:r>
              <a:rPr lang="en-US" sz="4400" b="1" dirty="0" err="1" smtClean="0">
                <a:solidFill>
                  <a:srgbClr val="7030A0"/>
                </a:solidFill>
              </a:rPr>
              <a:t>Catatan</a:t>
            </a:r>
            <a:r>
              <a:rPr lang="en-US" sz="4400" b="1" dirty="0" smtClean="0">
                <a:solidFill>
                  <a:srgbClr val="7030A0"/>
                </a:solidFill>
              </a:rPr>
              <a:t> </a:t>
            </a:r>
            <a:r>
              <a:rPr lang="en-US" sz="4400" b="1" dirty="0" err="1">
                <a:solidFill>
                  <a:srgbClr val="7030A0"/>
                </a:solidFill>
              </a:rPr>
              <a:t>Akuntansi</a:t>
            </a:r>
            <a:r>
              <a:rPr lang="en-US" sz="4400" b="1" dirty="0">
                <a:solidFill>
                  <a:srgbClr val="7030A0"/>
                </a:solidFill>
              </a:rPr>
              <a:t/>
            </a:r>
            <a:br>
              <a:rPr lang="en-US" sz="4400" b="1" dirty="0">
                <a:solidFill>
                  <a:srgbClr val="7030A0"/>
                </a:solidFill>
              </a:rPr>
            </a:br>
            <a:endParaRPr lang="en-US" sz="4400" dirty="0">
              <a:solidFill>
                <a:srgbClr val="7030A0"/>
              </a:solidFill>
            </a:endParaRPr>
          </a:p>
        </p:txBody>
      </p:sp>
      <p:sp>
        <p:nvSpPr>
          <p:cNvPr id="3" name="Content Placeholder 2"/>
          <p:cNvSpPr>
            <a:spLocks noGrp="1"/>
          </p:cNvSpPr>
          <p:nvPr>
            <p:ph idx="1"/>
          </p:nvPr>
        </p:nvSpPr>
        <p:spPr>
          <a:xfrm>
            <a:off x="1176865" y="1608668"/>
            <a:ext cx="6798736" cy="4411132"/>
          </a:xfrm>
        </p:spPr>
        <p:txBody>
          <a:bodyPr>
            <a:normAutofit fontScale="85000" lnSpcReduction="20000"/>
          </a:bodyPr>
          <a:lstStyle/>
          <a:p>
            <a:pPr marL="114300" indent="0">
              <a:buNone/>
            </a:pPr>
            <a:r>
              <a:rPr lang="en-US" b="1" dirty="0"/>
              <a:t> </a:t>
            </a:r>
          </a:p>
          <a:p>
            <a:r>
              <a:rPr lang="en-US" sz="3500" b="1" dirty="0" smtClean="0"/>
              <a:t>Register </a:t>
            </a:r>
            <a:r>
              <a:rPr lang="en-US" sz="3500" b="1" dirty="0" err="1"/>
              <a:t>bukti</a:t>
            </a:r>
            <a:r>
              <a:rPr lang="en-US" sz="3500" b="1" dirty="0"/>
              <a:t> </a:t>
            </a:r>
            <a:r>
              <a:rPr lang="en-US" sz="3500" b="1" dirty="0" err="1"/>
              <a:t>kas</a:t>
            </a:r>
            <a:r>
              <a:rPr lang="en-US" sz="3500" b="1" dirty="0"/>
              <a:t> </a:t>
            </a:r>
            <a:r>
              <a:rPr lang="en-US" sz="3500" b="1" dirty="0" err="1"/>
              <a:t>keluar</a:t>
            </a:r>
            <a:r>
              <a:rPr lang="en-US" sz="3500" b="1" dirty="0"/>
              <a:t>]</a:t>
            </a:r>
          </a:p>
          <a:p>
            <a:pPr lvl="0"/>
            <a:r>
              <a:rPr lang="en-US" sz="3500" b="1" dirty="0" err="1"/>
              <a:t>Arsip</a:t>
            </a:r>
            <a:r>
              <a:rPr lang="en-US" sz="3500" b="1" dirty="0"/>
              <a:t> </a:t>
            </a:r>
            <a:r>
              <a:rPr lang="en-US" sz="3500" b="1" dirty="0" err="1"/>
              <a:t>bukti</a:t>
            </a:r>
            <a:r>
              <a:rPr lang="en-US" sz="3500" b="1" dirty="0"/>
              <a:t> </a:t>
            </a:r>
            <a:r>
              <a:rPr lang="en-US" sz="3500" b="1" dirty="0" err="1"/>
              <a:t>kas</a:t>
            </a:r>
            <a:r>
              <a:rPr lang="en-US" sz="3500" b="1" dirty="0"/>
              <a:t> </a:t>
            </a:r>
            <a:r>
              <a:rPr lang="en-US" sz="3500" b="1" dirty="0" err="1"/>
              <a:t>keluar</a:t>
            </a:r>
            <a:r>
              <a:rPr lang="en-US" sz="3500" b="1" dirty="0"/>
              <a:t> yang </a:t>
            </a:r>
            <a:r>
              <a:rPr lang="en-US" sz="3500" b="1" dirty="0" err="1"/>
              <a:t>belum</a:t>
            </a:r>
            <a:r>
              <a:rPr lang="en-US" sz="3500" b="1" dirty="0"/>
              <a:t> </a:t>
            </a:r>
            <a:r>
              <a:rPr lang="en-US" sz="3500" b="1" dirty="0" smtClean="0"/>
              <a:t>	</a:t>
            </a:r>
            <a:r>
              <a:rPr lang="en-US" sz="3500" b="1" dirty="0" err="1" smtClean="0"/>
              <a:t>dibayar</a:t>
            </a:r>
            <a:r>
              <a:rPr lang="en-US" sz="3500" b="1" dirty="0" smtClean="0"/>
              <a:t> </a:t>
            </a:r>
            <a:r>
              <a:rPr lang="en-US" sz="3500" b="1" dirty="0"/>
              <a:t>(</a:t>
            </a:r>
            <a:r>
              <a:rPr lang="en-US" sz="3500" b="1" dirty="0" err="1"/>
              <a:t>berfungsi</a:t>
            </a:r>
            <a:r>
              <a:rPr lang="en-US" sz="3500" b="1" dirty="0"/>
              <a:t> </a:t>
            </a:r>
            <a:r>
              <a:rPr lang="en-US" sz="3500" b="1" dirty="0" err="1" smtClean="0"/>
              <a:t>sebagai</a:t>
            </a:r>
            <a:r>
              <a:rPr lang="en-US" sz="3500" b="1" dirty="0" smtClean="0"/>
              <a:t> 	</a:t>
            </a:r>
            <a:r>
              <a:rPr lang="en-US" sz="3500" b="1" dirty="0" err="1" smtClean="0"/>
              <a:t>buku</a:t>
            </a:r>
            <a:r>
              <a:rPr lang="en-US" sz="3500" b="1" dirty="0" smtClean="0"/>
              <a:t> 	</a:t>
            </a:r>
            <a:r>
              <a:rPr lang="en-US" sz="3500" b="1" dirty="0" err="1" smtClean="0"/>
              <a:t>pembantu</a:t>
            </a:r>
            <a:r>
              <a:rPr lang="en-US" sz="3500" b="1" dirty="0" smtClean="0"/>
              <a:t> </a:t>
            </a:r>
            <a:r>
              <a:rPr lang="en-US" sz="3500" b="1" dirty="0" err="1"/>
              <a:t>utang</a:t>
            </a:r>
            <a:r>
              <a:rPr lang="en-US" sz="3500" b="1" dirty="0"/>
              <a:t>)</a:t>
            </a:r>
          </a:p>
          <a:p>
            <a:pPr lvl="0"/>
            <a:r>
              <a:rPr lang="en-US" sz="3500" b="1" dirty="0" err="1"/>
              <a:t>Jurnal</a:t>
            </a:r>
            <a:r>
              <a:rPr lang="en-US" sz="3500" b="1" dirty="0"/>
              <a:t> </a:t>
            </a:r>
            <a:r>
              <a:rPr lang="en-US" sz="3500" b="1" dirty="0" err="1"/>
              <a:t>umum</a:t>
            </a:r>
            <a:endParaRPr lang="en-US" sz="3500" b="1" dirty="0"/>
          </a:p>
          <a:p>
            <a:pPr lvl="0"/>
            <a:r>
              <a:rPr lang="en-US" sz="3500" b="1" dirty="0" err="1"/>
              <a:t>Kartu</a:t>
            </a:r>
            <a:r>
              <a:rPr lang="en-US" sz="3500" b="1" dirty="0"/>
              <a:t> </a:t>
            </a:r>
            <a:r>
              <a:rPr lang="en-US" sz="3500" b="1" dirty="0" err="1"/>
              <a:t>persediaan</a:t>
            </a:r>
            <a:endParaRPr lang="en-US" sz="3500" b="1" dirty="0"/>
          </a:p>
          <a:p>
            <a:pPr lvl="0"/>
            <a:r>
              <a:rPr lang="en-US" sz="3500" b="1" dirty="0" err="1"/>
              <a:t>Buku</a:t>
            </a:r>
            <a:r>
              <a:rPr lang="en-US" sz="3500" b="1" dirty="0"/>
              <a:t> </a:t>
            </a:r>
            <a:r>
              <a:rPr lang="en-US" sz="3500" b="1" dirty="0" err="1"/>
              <a:t>besar</a:t>
            </a:r>
            <a:endParaRPr lang="en-US" sz="3500" b="1" dirty="0"/>
          </a:p>
          <a:p>
            <a:r>
              <a:rPr lang="en-US" dirty="0"/>
              <a:t> </a:t>
            </a:r>
            <a:endParaRPr lang="en-US" b="1" dirty="0"/>
          </a:p>
          <a:p>
            <a:endParaRPr lang="en-US" dirty="0"/>
          </a:p>
        </p:txBody>
      </p:sp>
    </p:spTree>
    <p:extLst>
      <p:ext uri="{BB962C8B-B14F-4D97-AF65-F5344CB8AC3E}">
        <p14:creationId xmlns:p14="http://schemas.microsoft.com/office/powerpoint/2010/main" val="2460025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1"/>
            <a:ext cx="8305799" cy="1219199"/>
          </a:xfrm>
        </p:spPr>
        <p:txBody>
          <a:bodyPr>
            <a:noAutofit/>
          </a:bodyPr>
          <a:lstStyle/>
          <a:p>
            <a:pPr marL="0" indent="0"/>
            <a:r>
              <a:rPr lang="id-ID" sz="2800" b="1" dirty="0">
                <a:solidFill>
                  <a:srgbClr val="7030A0"/>
                </a:solidFill>
              </a:rPr>
              <a:t>B. MENILAI RISIKO PENGENDALIAN TERENCANA – AKUISISI DAN </a:t>
            </a:r>
            <a:r>
              <a:rPr lang="id-ID" sz="2800" b="1" dirty="0" smtClean="0">
                <a:solidFill>
                  <a:srgbClr val="7030A0"/>
                </a:solidFill>
              </a:rPr>
              <a:t/>
            </a:r>
            <a:br>
              <a:rPr lang="id-ID" sz="2800" b="1" dirty="0" smtClean="0">
                <a:solidFill>
                  <a:srgbClr val="7030A0"/>
                </a:solidFill>
              </a:rPr>
            </a:br>
            <a:r>
              <a:rPr lang="id-ID" sz="2800" b="1" dirty="0" smtClean="0">
                <a:solidFill>
                  <a:srgbClr val="7030A0"/>
                </a:solidFill>
              </a:rPr>
              <a:t>PENGELUARAN </a:t>
            </a:r>
            <a:r>
              <a:rPr lang="id-ID" sz="2800" b="1" dirty="0">
                <a:solidFill>
                  <a:srgbClr val="7030A0"/>
                </a:solidFill>
              </a:rPr>
              <a:t>KAS</a:t>
            </a:r>
          </a:p>
        </p:txBody>
      </p:sp>
      <p:sp>
        <p:nvSpPr>
          <p:cNvPr id="3" name="Content Placeholder 2"/>
          <p:cNvSpPr>
            <a:spLocks noGrp="1"/>
          </p:cNvSpPr>
          <p:nvPr>
            <p:ph idx="1"/>
          </p:nvPr>
        </p:nvSpPr>
        <p:spPr>
          <a:xfrm>
            <a:off x="304800" y="1752601"/>
            <a:ext cx="8458199" cy="4182532"/>
          </a:xfrm>
        </p:spPr>
        <p:txBody>
          <a:bodyPr>
            <a:normAutofit fontScale="92500" lnSpcReduction="20000"/>
          </a:bodyPr>
          <a:lstStyle/>
          <a:p>
            <a:pPr marL="0" indent="0">
              <a:buNone/>
            </a:pPr>
            <a:r>
              <a:rPr lang="id-ID" b="1" dirty="0" smtClean="0"/>
              <a:t> </a:t>
            </a:r>
          </a:p>
          <a:p>
            <a:pPr marL="0" indent="0">
              <a:buNone/>
            </a:pPr>
            <a:r>
              <a:rPr lang="id-ID" b="1" dirty="0" smtClean="0"/>
              <a:t>&gt;   MENG-OTORISASI PEMBELIAN</a:t>
            </a:r>
          </a:p>
          <a:p>
            <a:pPr marL="0" indent="0">
              <a:buNone/>
            </a:pPr>
            <a:r>
              <a:rPr lang="id-ID" b="1" dirty="0"/>
              <a:t> </a:t>
            </a:r>
            <a:r>
              <a:rPr lang="id-ID" b="1" dirty="0" smtClean="0"/>
              <a:t>   (TIDAK TERJADI PEMBELIAN BARANG YG  </a:t>
            </a:r>
          </a:p>
          <a:p>
            <a:pPr marL="0" indent="0">
              <a:buNone/>
            </a:pPr>
            <a:r>
              <a:rPr lang="id-ID" b="1" dirty="0"/>
              <a:t> </a:t>
            </a:r>
            <a:r>
              <a:rPr lang="id-ID" b="1" dirty="0" smtClean="0"/>
              <a:t>     BERLEBIH)</a:t>
            </a:r>
          </a:p>
          <a:p>
            <a:pPr>
              <a:buFont typeface="Wingdings" panose="05000000000000000000" pitchFamily="2" charset="2"/>
              <a:buChar char="Ø"/>
            </a:pPr>
            <a:r>
              <a:rPr lang="id-ID" b="1" dirty="0" smtClean="0"/>
              <a:t>  MEMISAHKAN TANGGUNGJAWB ASET DARI FUNGSI </a:t>
            </a:r>
          </a:p>
          <a:p>
            <a:pPr marL="0" indent="0">
              <a:buNone/>
            </a:pPr>
            <a:r>
              <a:rPr lang="id-ID" b="1" dirty="0" smtClean="0"/>
              <a:t>      LAIN</a:t>
            </a:r>
          </a:p>
          <a:p>
            <a:pPr>
              <a:buFont typeface="Wingdings" panose="05000000000000000000" pitchFamily="2" charset="2"/>
              <a:buChar char="Ø"/>
            </a:pPr>
            <a:r>
              <a:rPr lang="id-ID" b="1" dirty="0" smtClean="0"/>
              <a:t>  MELAKUKAN PENCATATAN TEPAT WAKTU &amp;</a:t>
            </a:r>
          </a:p>
          <a:p>
            <a:pPr marL="0" indent="0">
              <a:buNone/>
            </a:pPr>
            <a:r>
              <a:rPr lang="id-ID" b="1" dirty="0" smtClean="0"/>
              <a:t>      PENELAAHAN INDEPENDEN ATAS TRANSAKSI</a:t>
            </a:r>
          </a:p>
          <a:p>
            <a:pPr>
              <a:buFont typeface="Wingdings" panose="05000000000000000000" pitchFamily="2" charset="2"/>
              <a:buChar char="Ø"/>
            </a:pPr>
            <a:r>
              <a:rPr lang="id-ID" b="1" dirty="0" smtClean="0"/>
              <a:t>  MENG-OTORISASI PEMBAYARAN (TTD CEK, PERIKSA</a:t>
            </a:r>
          </a:p>
          <a:p>
            <a:pPr marL="0" indent="0">
              <a:buNone/>
            </a:pPr>
            <a:r>
              <a:rPr lang="id-ID" b="1" dirty="0"/>
              <a:t> </a:t>
            </a:r>
            <a:r>
              <a:rPr lang="id-ID" b="1" dirty="0" smtClean="0"/>
              <a:t>     DOKUMEN)</a:t>
            </a:r>
            <a:endParaRPr lang="id-ID" b="1" dirty="0"/>
          </a:p>
        </p:txBody>
      </p:sp>
    </p:spTree>
    <p:extLst>
      <p:ext uri="{BB962C8B-B14F-4D97-AF65-F5344CB8AC3E}">
        <p14:creationId xmlns:p14="http://schemas.microsoft.com/office/powerpoint/2010/main" val="243655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smtClean="0">
                <a:solidFill>
                  <a:srgbClr val="FF0000"/>
                </a:solidFill>
              </a:rPr>
              <a:t>AUDIT SIKLUS AKUISISI &amp; PEMBAYARAN : PENGUJIAN PENGENDALIAN , PENGUJIAN SUBSTANTIF </a:t>
            </a:r>
            <a:br>
              <a:rPr lang="id-ID" sz="2000" b="1" dirty="0" smtClean="0">
                <a:solidFill>
                  <a:srgbClr val="FF0000"/>
                </a:solidFill>
              </a:rPr>
            </a:br>
            <a:r>
              <a:rPr lang="id-ID" sz="2000" b="1" dirty="0" smtClean="0">
                <a:solidFill>
                  <a:srgbClr val="FF0000"/>
                </a:solidFill>
              </a:rPr>
              <a:t>ATAS TRANSAKSI &amp; HUTANGDAGANG. Lanjutan....</a:t>
            </a:r>
            <a:br>
              <a:rPr lang="id-ID" sz="2000" b="1" dirty="0" smtClean="0">
                <a:solidFill>
                  <a:srgbClr val="FF000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rmAutofit fontScale="85000" lnSpcReduction="10000"/>
          </a:bodyPr>
          <a:lstStyle/>
          <a:p>
            <a:pPr marL="0" indent="0" algn="just">
              <a:buNone/>
            </a:pPr>
            <a:r>
              <a:rPr lang="id-ID" sz="2000" b="1" dirty="0" smtClean="0">
                <a:solidFill>
                  <a:srgbClr val="7030A0"/>
                </a:solidFill>
              </a:rPr>
              <a:t>V.       MENJELASKAN METODOLOGI UNTUK</a:t>
            </a:r>
          </a:p>
          <a:p>
            <a:pPr marL="0" indent="0" algn="just">
              <a:buNone/>
            </a:pPr>
            <a:r>
              <a:rPr lang="id-ID" sz="2000" b="1" dirty="0">
                <a:solidFill>
                  <a:srgbClr val="7030A0"/>
                </a:solidFill>
              </a:rPr>
              <a:t> </a:t>
            </a:r>
            <a:r>
              <a:rPr lang="id-ID" sz="2000" b="1" dirty="0" smtClean="0">
                <a:solidFill>
                  <a:srgbClr val="7030A0"/>
                </a:solidFill>
              </a:rPr>
              <a:t>         MENDESAIN PENGUJIAN PERINCIAN SALDO</a:t>
            </a:r>
          </a:p>
          <a:p>
            <a:pPr marL="0" indent="0" algn="just">
              <a:buNone/>
            </a:pPr>
            <a:r>
              <a:rPr lang="id-ID" sz="2000" b="1" dirty="0">
                <a:solidFill>
                  <a:srgbClr val="7030A0"/>
                </a:solidFill>
              </a:rPr>
              <a:t> </a:t>
            </a:r>
            <a:r>
              <a:rPr lang="id-ID" sz="2000" b="1" dirty="0" smtClean="0">
                <a:solidFill>
                  <a:srgbClr val="7030A0"/>
                </a:solidFill>
              </a:rPr>
              <a:t>         DALAM UTANG DAGANG MENGGUNAKAN MODEL</a:t>
            </a:r>
          </a:p>
          <a:p>
            <a:pPr marL="0" indent="0" algn="just">
              <a:buNone/>
            </a:pPr>
            <a:r>
              <a:rPr lang="id-ID" sz="2000" b="1" dirty="0">
                <a:solidFill>
                  <a:srgbClr val="7030A0"/>
                </a:solidFill>
              </a:rPr>
              <a:t> </a:t>
            </a:r>
            <a:r>
              <a:rPr lang="id-ID" sz="2000" b="1" dirty="0" smtClean="0">
                <a:solidFill>
                  <a:srgbClr val="7030A0"/>
                </a:solidFill>
              </a:rPr>
              <a:t>         RISIKO AUDIT</a:t>
            </a:r>
          </a:p>
          <a:p>
            <a:pPr marL="0" indent="0" algn="just">
              <a:buNone/>
            </a:pPr>
            <a:r>
              <a:rPr lang="id-ID" sz="2000" b="1" dirty="0" smtClean="0">
                <a:solidFill>
                  <a:srgbClr val="7030A0"/>
                </a:solidFill>
              </a:rPr>
              <a:t>VI.     MENDESAIN DAN MELAKUKAN PROSEDUR</a:t>
            </a:r>
          </a:p>
          <a:p>
            <a:pPr marL="0" indent="0" algn="just">
              <a:buNone/>
            </a:pPr>
            <a:r>
              <a:rPr lang="id-ID" sz="2000" b="1" dirty="0">
                <a:solidFill>
                  <a:srgbClr val="7030A0"/>
                </a:solidFill>
              </a:rPr>
              <a:t> </a:t>
            </a:r>
            <a:r>
              <a:rPr lang="id-ID" sz="2000" b="1" dirty="0" smtClean="0">
                <a:solidFill>
                  <a:srgbClr val="7030A0"/>
                </a:solidFill>
              </a:rPr>
              <a:t>         ANALITIS UNTUK UTANG DAGANG</a:t>
            </a:r>
          </a:p>
          <a:p>
            <a:pPr marL="0" indent="0" algn="just">
              <a:buNone/>
            </a:pPr>
            <a:r>
              <a:rPr lang="id-ID" sz="2000" b="1" dirty="0" smtClean="0">
                <a:solidFill>
                  <a:schemeClr val="accent2"/>
                </a:solidFill>
              </a:rPr>
              <a:t>VII.   MENDESAIN &amp; MELAKUKAN PENGUJIAN</a:t>
            </a:r>
          </a:p>
          <a:p>
            <a:pPr marL="0" indent="0" algn="just">
              <a:buNone/>
            </a:pPr>
            <a:r>
              <a:rPr lang="id-ID" sz="2000" b="1" dirty="0">
                <a:solidFill>
                  <a:schemeClr val="accent2"/>
                </a:solidFill>
              </a:rPr>
              <a:t> </a:t>
            </a:r>
            <a:r>
              <a:rPr lang="id-ID" sz="2000" b="1" dirty="0" smtClean="0">
                <a:solidFill>
                  <a:schemeClr val="accent2"/>
                </a:solidFill>
              </a:rPr>
              <a:t>         PERINCIAN SALDO UNTUK UTANG DAGANG,</a:t>
            </a:r>
          </a:p>
          <a:p>
            <a:pPr marL="0" indent="0" algn="just">
              <a:buNone/>
            </a:pPr>
            <a:r>
              <a:rPr lang="id-ID" sz="2000" b="1" dirty="0">
                <a:solidFill>
                  <a:schemeClr val="accent2"/>
                </a:solidFill>
              </a:rPr>
              <a:t> </a:t>
            </a:r>
            <a:r>
              <a:rPr lang="id-ID" sz="2000" b="1" dirty="0" smtClean="0">
                <a:solidFill>
                  <a:schemeClr val="accent2"/>
                </a:solidFill>
              </a:rPr>
              <a:t>         TERMASUK PENGUJIAN UTANG LEWAT WAKTU</a:t>
            </a:r>
          </a:p>
          <a:p>
            <a:pPr marL="0" indent="0" algn="just">
              <a:buNone/>
            </a:pPr>
            <a:r>
              <a:rPr lang="id-ID" sz="2000" b="1" dirty="0" smtClean="0">
                <a:solidFill>
                  <a:schemeClr val="accent2"/>
                </a:solidFill>
              </a:rPr>
              <a:t>VIII. MEMBEDAKAN RELIABILITAS FAKTUR VENDOR,</a:t>
            </a:r>
          </a:p>
          <a:p>
            <a:pPr marL="0" indent="0" algn="just">
              <a:buNone/>
            </a:pPr>
            <a:r>
              <a:rPr lang="id-ID" sz="2000" b="1" dirty="0">
                <a:solidFill>
                  <a:schemeClr val="accent2"/>
                </a:solidFill>
              </a:rPr>
              <a:t> </a:t>
            </a:r>
            <a:r>
              <a:rPr lang="id-ID" sz="2000" b="1" dirty="0" smtClean="0">
                <a:solidFill>
                  <a:schemeClr val="accent2"/>
                </a:solidFill>
              </a:rPr>
              <a:t>         LAPORAN VENDOR, &amp; KONFIRMASI UTANG DAGANG</a:t>
            </a:r>
          </a:p>
          <a:p>
            <a:pPr marL="0" indent="0" algn="just">
              <a:buNone/>
            </a:pPr>
            <a:r>
              <a:rPr lang="id-ID" sz="2000" b="1" dirty="0">
                <a:solidFill>
                  <a:schemeClr val="accent2"/>
                </a:solidFill>
              </a:rPr>
              <a:t> </a:t>
            </a:r>
            <a:r>
              <a:rPr lang="id-ID" sz="2000" b="1" dirty="0" smtClean="0">
                <a:solidFill>
                  <a:schemeClr val="accent2"/>
                </a:solidFill>
              </a:rPr>
              <a:t>         SEBAGAI BUKTI AUDIT</a:t>
            </a:r>
            <a:endParaRPr lang="id-ID" sz="2000" b="1" dirty="0">
              <a:solidFill>
                <a:schemeClr val="accent2"/>
              </a:solidFill>
            </a:endParaRPr>
          </a:p>
        </p:txBody>
      </p:sp>
    </p:spTree>
    <p:extLst>
      <p:ext uri="{BB962C8B-B14F-4D97-AF65-F5344CB8AC3E}">
        <p14:creationId xmlns:p14="http://schemas.microsoft.com/office/powerpoint/2010/main" val="1551093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1"/>
            <a:ext cx="8229600" cy="990599"/>
          </a:xfrm>
        </p:spPr>
        <p:txBody>
          <a:bodyPr>
            <a:noAutofit/>
          </a:bodyPr>
          <a:lstStyle/>
          <a:p>
            <a:r>
              <a:rPr lang="id-ID" sz="2000" b="1" dirty="0" smtClean="0"/>
              <a:t>RINGKASAN TUJUAN AUDIT TERKAIT TRANSAKSI, PENGENDALIAN KUNCI, PENGUJIAN PENGENDALIAN &amp; SUBSTANTIF ATAS TRANSAKSI PEMBELIAN</a:t>
            </a:r>
            <a:endParaRPr lang="en-US" sz="2000" b="1" dirty="0"/>
          </a:p>
        </p:txBody>
      </p:sp>
      <p:sp>
        <p:nvSpPr>
          <p:cNvPr id="3" name="Content Placeholder 2"/>
          <p:cNvSpPr>
            <a:spLocks noGrp="1"/>
          </p:cNvSpPr>
          <p:nvPr>
            <p:ph idx="1"/>
          </p:nvPr>
        </p:nvSpPr>
        <p:spPr>
          <a:xfrm>
            <a:off x="533400" y="1600201"/>
            <a:ext cx="8077200" cy="4334932"/>
          </a:xfrm>
        </p:spPr>
        <p:txBody>
          <a:bodyPr>
            <a:normAutofit/>
          </a:bodyPr>
          <a:lstStyle/>
          <a:p>
            <a:pPr marL="0" indent="0">
              <a:buNone/>
            </a:pPr>
            <a:r>
              <a:rPr lang="en-US" dirty="0"/>
              <a:t> </a:t>
            </a:r>
            <a:endParaRPr lang="en-US" sz="3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23896404"/>
              </p:ext>
            </p:extLst>
          </p:nvPr>
        </p:nvGraphicFramePr>
        <p:xfrm>
          <a:off x="533400" y="1600200"/>
          <a:ext cx="8077200" cy="4169890"/>
        </p:xfrm>
        <a:graphic>
          <a:graphicData uri="http://schemas.openxmlformats.org/drawingml/2006/table">
            <a:tbl>
              <a:tblPr firstRow="1" firstCol="1" bandRow="1">
                <a:tableStyleId>{5C22544A-7EE6-4342-B048-85BDC9FD1C3A}</a:tableStyleId>
              </a:tblPr>
              <a:tblGrid>
                <a:gridCol w="1265869"/>
                <a:gridCol w="2412590"/>
                <a:gridCol w="1789956"/>
                <a:gridCol w="2608785"/>
              </a:tblGrid>
              <a:tr h="745652">
                <a:tc>
                  <a:txBody>
                    <a:bodyPr/>
                    <a:lstStyle/>
                    <a:p>
                      <a:pPr algn="ctr">
                        <a:lnSpc>
                          <a:spcPct val="107000"/>
                        </a:lnSpc>
                        <a:spcAft>
                          <a:spcPts val="0"/>
                        </a:spcAft>
                      </a:pPr>
                      <a:r>
                        <a:rPr lang="id-ID" sz="1400" dirty="0">
                          <a:effectLst/>
                        </a:rPr>
                        <a:t>Tujuan Audit-Terkait transaksi</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c>
                  <a:txBody>
                    <a:bodyPr/>
                    <a:lstStyle/>
                    <a:p>
                      <a:pPr algn="ctr">
                        <a:lnSpc>
                          <a:spcPct val="107000"/>
                        </a:lnSpc>
                        <a:spcAft>
                          <a:spcPts val="0"/>
                        </a:spcAft>
                      </a:pPr>
                      <a:r>
                        <a:rPr lang="id-ID" sz="1400">
                          <a:effectLst/>
                        </a:rPr>
                        <a:t>PI kunci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c>
                  <a:txBody>
                    <a:bodyPr/>
                    <a:lstStyle/>
                    <a:p>
                      <a:pPr algn="ctr">
                        <a:lnSpc>
                          <a:spcPct val="107000"/>
                        </a:lnSpc>
                        <a:spcAft>
                          <a:spcPts val="0"/>
                        </a:spcAft>
                      </a:pPr>
                      <a:r>
                        <a:rPr lang="id-ID" sz="1400">
                          <a:effectLst/>
                        </a:rPr>
                        <a:t>Pengujian Umum atas PI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c>
                  <a:txBody>
                    <a:bodyPr/>
                    <a:lstStyle/>
                    <a:p>
                      <a:pPr algn="ctr">
                        <a:lnSpc>
                          <a:spcPct val="107000"/>
                        </a:lnSpc>
                        <a:spcAft>
                          <a:spcPts val="0"/>
                        </a:spcAft>
                      </a:pPr>
                      <a:r>
                        <a:rPr lang="id-ID" sz="1400">
                          <a:effectLst/>
                        </a:rPr>
                        <a:t>Pengujian substantif Umum atas transaksi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r>
              <a:tr h="3355433">
                <a:tc>
                  <a:txBody>
                    <a:bodyPr/>
                    <a:lstStyle/>
                    <a:p>
                      <a:pPr>
                        <a:lnSpc>
                          <a:spcPct val="107000"/>
                        </a:lnSpc>
                        <a:spcAft>
                          <a:spcPts val="0"/>
                        </a:spcAft>
                      </a:pPr>
                      <a:r>
                        <a:rPr lang="id-ID" sz="1400" dirty="0">
                          <a:effectLst/>
                        </a:rPr>
                        <a:t>Akuisisi yg dicatat adalah barang &amp; jasa yg diterima, konsisten dg kepentingan utama klien (keterjadian)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c>
                  <a:txBody>
                    <a:bodyPr/>
                    <a:lstStyle/>
                    <a:p>
                      <a:pPr>
                        <a:lnSpc>
                          <a:spcPct val="107000"/>
                        </a:lnSpc>
                        <a:spcAft>
                          <a:spcPts val="0"/>
                        </a:spcAft>
                      </a:pPr>
                      <a:r>
                        <a:rPr lang="id-ID" sz="1400" b="0" dirty="0">
                          <a:solidFill>
                            <a:srgbClr val="7030A0"/>
                          </a:solidFill>
                          <a:effectLst/>
                        </a:rPr>
                        <a:t>Permintaan pembelian, pesanan pembelian, laporan penerimaan, dan faktur vendor dilampirkan pada voucher.</a:t>
                      </a:r>
                    </a:p>
                    <a:p>
                      <a:pPr>
                        <a:lnSpc>
                          <a:spcPct val="107000"/>
                        </a:lnSpc>
                        <a:spcAft>
                          <a:spcPts val="0"/>
                        </a:spcAft>
                      </a:pPr>
                      <a:r>
                        <a:rPr lang="id-ID" sz="1400" dirty="0">
                          <a:solidFill>
                            <a:srgbClr val="FF0000"/>
                          </a:solidFill>
                          <a:effectLst/>
                        </a:rPr>
                        <a:t>Akuisisi disetujui pd tingkat manajemen yg tepat</a:t>
                      </a:r>
                    </a:p>
                    <a:p>
                      <a:pPr>
                        <a:lnSpc>
                          <a:spcPct val="107000"/>
                        </a:lnSpc>
                        <a:spcAft>
                          <a:spcPts val="0"/>
                        </a:spcAft>
                      </a:pPr>
                      <a:r>
                        <a:rPr lang="id-ID" sz="1400" dirty="0">
                          <a:solidFill>
                            <a:srgbClr val="00B050"/>
                          </a:solidFill>
                          <a:effectLst/>
                        </a:rPr>
                        <a:t>Akses komputer atas pembelian hanya diakses oleh vendor yg diotorisasi dlm berkas utama vendor</a:t>
                      </a:r>
                    </a:p>
                    <a:p>
                      <a:pPr>
                        <a:lnSpc>
                          <a:spcPct val="107000"/>
                        </a:lnSpc>
                        <a:spcAft>
                          <a:spcPts val="0"/>
                        </a:spcAft>
                      </a:pPr>
                      <a:r>
                        <a:rPr lang="id-ID" sz="1400" dirty="0">
                          <a:effectLst/>
                        </a:rPr>
                        <a:t>Dokumen dibatalkan agar tidak digunakan kembali</a:t>
                      </a:r>
                    </a:p>
                    <a:p>
                      <a:pPr>
                        <a:lnSpc>
                          <a:spcPct val="107000"/>
                        </a:lnSpc>
                        <a:spcAft>
                          <a:spcPts val="0"/>
                        </a:spcAft>
                      </a:pPr>
                      <a:r>
                        <a:rPr lang="id-ID" sz="1400" dirty="0">
                          <a:solidFill>
                            <a:srgbClr val="C00000"/>
                          </a:solidFill>
                          <a:effectLst/>
                        </a:rPr>
                        <a:t>Faktur vendor, laporan penerimaan, pesanan pembelian diverifikasi scr internal</a:t>
                      </a:r>
                      <a:endParaRPr lang="id-ID"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c>
                  <a:txBody>
                    <a:bodyPr/>
                    <a:lstStyle/>
                    <a:p>
                      <a:pPr>
                        <a:lnSpc>
                          <a:spcPct val="107000"/>
                        </a:lnSpc>
                        <a:spcAft>
                          <a:spcPts val="0"/>
                        </a:spcAft>
                      </a:pPr>
                      <a:r>
                        <a:rPr lang="id-ID" sz="1400" b="0" dirty="0">
                          <a:solidFill>
                            <a:srgbClr val="7030A0"/>
                          </a:solidFill>
                          <a:effectLst/>
                        </a:rPr>
                        <a:t>Memeriksa dokumen dalam bundel voucher atas keberadaannya </a:t>
                      </a:r>
                    </a:p>
                    <a:p>
                      <a:pPr>
                        <a:lnSpc>
                          <a:spcPct val="107000"/>
                        </a:lnSpc>
                        <a:spcAft>
                          <a:spcPts val="0"/>
                        </a:spcAft>
                      </a:pPr>
                      <a:r>
                        <a:rPr lang="id-ID" sz="1400" dirty="0">
                          <a:effectLst/>
                        </a:rPr>
                        <a:t> </a:t>
                      </a:r>
                    </a:p>
                    <a:p>
                      <a:pPr>
                        <a:lnSpc>
                          <a:spcPct val="107000"/>
                        </a:lnSpc>
                        <a:spcAft>
                          <a:spcPts val="0"/>
                        </a:spcAft>
                      </a:pPr>
                      <a:r>
                        <a:rPr lang="id-ID" sz="1400" dirty="0">
                          <a:solidFill>
                            <a:srgbClr val="FF0000"/>
                          </a:solidFill>
                          <a:effectLst/>
                        </a:rPr>
                        <a:t>Memeriksa indikasi persetujuan</a:t>
                      </a:r>
                    </a:p>
                    <a:p>
                      <a:pPr>
                        <a:lnSpc>
                          <a:spcPct val="107000"/>
                        </a:lnSpc>
                        <a:spcAft>
                          <a:spcPts val="0"/>
                        </a:spcAft>
                      </a:pPr>
                      <a:r>
                        <a:rPr lang="id-ID" sz="1400" dirty="0">
                          <a:solidFill>
                            <a:srgbClr val="00B050"/>
                          </a:solidFill>
                          <a:effectLst/>
                        </a:rPr>
                        <a:t>Memeriksa input transaksi, apakah dilakukan oleh vendor yg valid/tidak valid</a:t>
                      </a:r>
                    </a:p>
                    <a:p>
                      <a:pPr>
                        <a:lnSpc>
                          <a:spcPct val="107000"/>
                        </a:lnSpc>
                        <a:spcAft>
                          <a:spcPts val="0"/>
                        </a:spcAft>
                      </a:pPr>
                      <a:r>
                        <a:rPr lang="id-ID" sz="1400" dirty="0">
                          <a:effectLst/>
                        </a:rPr>
                        <a:t>Memeriksa indikasi pembatalan</a:t>
                      </a:r>
                    </a:p>
                    <a:p>
                      <a:pPr>
                        <a:lnSpc>
                          <a:spcPct val="107000"/>
                        </a:lnSpc>
                        <a:spcAft>
                          <a:spcPts val="0"/>
                        </a:spcAft>
                      </a:pPr>
                      <a:r>
                        <a:rPr lang="id-ID" sz="1400" dirty="0">
                          <a:solidFill>
                            <a:srgbClr val="C00000"/>
                          </a:solidFill>
                          <a:effectLst/>
                        </a:rPr>
                        <a:t>Memeriksa indikasi adanya verifikasi internal</a:t>
                      </a:r>
                      <a:endParaRPr lang="id-ID"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c>
                  <a:txBody>
                    <a:bodyPr/>
                    <a:lstStyle/>
                    <a:p>
                      <a:pPr>
                        <a:lnSpc>
                          <a:spcPct val="107000"/>
                        </a:lnSpc>
                        <a:spcAft>
                          <a:spcPts val="0"/>
                        </a:spcAft>
                      </a:pPr>
                      <a:r>
                        <a:rPr lang="id-ID" sz="1400" dirty="0">
                          <a:solidFill>
                            <a:srgbClr val="7030A0"/>
                          </a:solidFill>
                          <a:effectLst/>
                        </a:rPr>
                        <a:t>Menelaah jurnal akuisisi, buku besar, dan berkas utama utang dagang untuk jumlah yg besar/tdak lazim</a:t>
                      </a:r>
                    </a:p>
                    <a:p>
                      <a:pPr>
                        <a:lnSpc>
                          <a:spcPct val="107000"/>
                        </a:lnSpc>
                        <a:spcAft>
                          <a:spcPts val="0"/>
                        </a:spcAft>
                      </a:pPr>
                      <a:r>
                        <a:rPr lang="id-ID" sz="1400" dirty="0">
                          <a:solidFill>
                            <a:srgbClr val="FF0000"/>
                          </a:solidFill>
                          <a:effectLst/>
                        </a:rPr>
                        <a:t>Memeriksa dokumen pendukung untuk kewajaran &amp; keasliannya </a:t>
                      </a:r>
                      <a:r>
                        <a:rPr lang="id-ID" sz="1400" dirty="0">
                          <a:solidFill>
                            <a:srgbClr val="00B050"/>
                          </a:solidFill>
                          <a:effectLst/>
                        </a:rPr>
                        <a:t>(faktur vendor, laporan penerimaan, pesanan pembelian, dan permintaan pembelian)</a:t>
                      </a:r>
                    </a:p>
                    <a:p>
                      <a:pPr>
                        <a:lnSpc>
                          <a:spcPct val="107000"/>
                        </a:lnSpc>
                        <a:spcAft>
                          <a:spcPts val="0"/>
                        </a:spcAft>
                      </a:pPr>
                      <a:endParaRPr lang="id-ID" sz="1400" dirty="0" smtClean="0">
                        <a:effectLst/>
                      </a:endParaRPr>
                    </a:p>
                    <a:p>
                      <a:pPr>
                        <a:lnSpc>
                          <a:spcPct val="107000"/>
                        </a:lnSpc>
                        <a:spcAft>
                          <a:spcPts val="0"/>
                        </a:spcAft>
                      </a:pPr>
                      <a:r>
                        <a:rPr lang="id-ID" sz="1400" dirty="0" smtClean="0">
                          <a:effectLst/>
                        </a:rPr>
                        <a:t>Memeriksa </a:t>
                      </a:r>
                      <a:r>
                        <a:rPr lang="id-ID" sz="1400" dirty="0">
                          <a:effectLst/>
                        </a:rPr>
                        <a:t>berkas utama vendor untuk vendor yg tdk lazim</a:t>
                      </a:r>
                    </a:p>
                    <a:p>
                      <a:pPr>
                        <a:lnSpc>
                          <a:spcPct val="107000"/>
                        </a:lnSpc>
                        <a:spcAft>
                          <a:spcPts val="0"/>
                        </a:spcAft>
                      </a:pPr>
                      <a:r>
                        <a:rPr lang="id-ID" sz="1400" dirty="0">
                          <a:solidFill>
                            <a:srgbClr val="C00000"/>
                          </a:solidFill>
                          <a:effectLst/>
                        </a:rPr>
                        <a:t>Menelurusi akuisisi persediaan ke dalam berkas utama persediaan. Memeriksa aset tetap yg dibeli</a:t>
                      </a:r>
                      <a:endParaRPr lang="id-ID"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63" marR="59863" marT="0" marB="0"/>
                </a:tc>
              </a:tr>
            </a:tbl>
          </a:graphicData>
        </a:graphic>
      </p:graphicFrame>
    </p:spTree>
    <p:extLst>
      <p:ext uri="{BB962C8B-B14F-4D97-AF65-F5344CB8AC3E}">
        <p14:creationId xmlns:p14="http://schemas.microsoft.com/office/powerpoint/2010/main" val="33327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a:t>RINGKASAN TUJUAN AUDIT TERKAIT TRANSAKSI, PENGENDALIAN KUNCI, PENGUJIAN PENGENDALIAN &amp; SUBSTANTIF ATAS TRANSAKSI </a:t>
            </a:r>
            <a:r>
              <a:rPr lang="id-ID" sz="2000" b="1" dirty="0" smtClean="0"/>
              <a:t>PEMBELIAN lanjut....</a:t>
            </a:r>
            <a:endParaRPr lang="en-US" sz="2000" dirty="0"/>
          </a:p>
        </p:txBody>
      </p:sp>
      <p:sp>
        <p:nvSpPr>
          <p:cNvPr id="3" name="Content Placeholder 2"/>
          <p:cNvSpPr>
            <a:spLocks noGrp="1"/>
          </p:cNvSpPr>
          <p:nvPr>
            <p:ph idx="1"/>
          </p:nvPr>
        </p:nvSpPr>
        <p:spPr>
          <a:xfrm>
            <a:off x="609600" y="1524001"/>
            <a:ext cx="8001000" cy="4411132"/>
          </a:xfrm>
        </p:spPr>
        <p:txBody>
          <a:bodyPr>
            <a:normAutofit/>
          </a:bodyPr>
          <a:lstStyle/>
          <a:p>
            <a:r>
              <a:rPr lang="en-US" dirty="0"/>
              <a:t> </a:t>
            </a:r>
            <a:endParaRPr lang="en-US" sz="3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8221024"/>
              </p:ext>
            </p:extLst>
          </p:nvPr>
        </p:nvGraphicFramePr>
        <p:xfrm>
          <a:off x="609600" y="1523999"/>
          <a:ext cx="8000999" cy="4556971"/>
        </p:xfrm>
        <a:graphic>
          <a:graphicData uri="http://schemas.openxmlformats.org/drawingml/2006/table">
            <a:tbl>
              <a:tblPr firstRow="1" firstCol="1" bandRow="1">
                <a:tableStyleId>{5C22544A-7EE6-4342-B048-85BDC9FD1C3A}</a:tableStyleId>
              </a:tblPr>
              <a:tblGrid>
                <a:gridCol w="1314272"/>
                <a:gridCol w="2364093"/>
                <a:gridCol w="2230092"/>
                <a:gridCol w="2092542"/>
              </a:tblGrid>
              <a:tr h="381001">
                <a:tc>
                  <a:txBody>
                    <a:bodyPr/>
                    <a:lstStyle/>
                    <a:p>
                      <a:pPr algn="ctr">
                        <a:lnSpc>
                          <a:spcPct val="107000"/>
                        </a:lnSpc>
                        <a:spcAft>
                          <a:spcPts val="0"/>
                        </a:spcAft>
                      </a:pPr>
                      <a:r>
                        <a:rPr lang="id-ID" sz="1400" dirty="0">
                          <a:effectLst/>
                        </a:rPr>
                        <a:t>Tujuan Audit-Terkait transaksi</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gn="ctr">
                        <a:lnSpc>
                          <a:spcPct val="107000"/>
                        </a:lnSpc>
                        <a:spcAft>
                          <a:spcPts val="0"/>
                        </a:spcAft>
                      </a:pPr>
                      <a:r>
                        <a:rPr lang="id-ID" sz="1400">
                          <a:effectLst/>
                        </a:rPr>
                        <a:t>PI kunci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gn="ctr">
                        <a:lnSpc>
                          <a:spcPct val="107000"/>
                        </a:lnSpc>
                        <a:spcAft>
                          <a:spcPts val="0"/>
                        </a:spcAft>
                      </a:pPr>
                      <a:r>
                        <a:rPr lang="id-ID" sz="1400">
                          <a:effectLst/>
                        </a:rPr>
                        <a:t>Pengujian Umum atas PI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gn="ctr">
                        <a:lnSpc>
                          <a:spcPct val="107000"/>
                        </a:lnSpc>
                        <a:spcAft>
                          <a:spcPts val="0"/>
                        </a:spcAft>
                      </a:pPr>
                      <a:r>
                        <a:rPr lang="id-ID" sz="1400">
                          <a:effectLst/>
                        </a:rPr>
                        <a:t>Pengujian substantif Umum atas transaksi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r>
              <a:tr h="1474626">
                <a:tc>
                  <a:txBody>
                    <a:bodyPr/>
                    <a:lstStyle/>
                    <a:p>
                      <a:pPr>
                        <a:lnSpc>
                          <a:spcPct val="107000"/>
                        </a:lnSpc>
                        <a:spcAft>
                          <a:spcPts val="0"/>
                        </a:spcAft>
                      </a:pPr>
                      <a:r>
                        <a:rPr lang="id-ID" sz="1400" dirty="0">
                          <a:effectLst/>
                        </a:rPr>
                        <a:t>Hanya mencatat transaksi pembelian yg benar-2 ada (kelengkapan)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nSpc>
                          <a:spcPct val="107000"/>
                        </a:lnSpc>
                        <a:spcAft>
                          <a:spcPts val="0"/>
                        </a:spcAft>
                      </a:pPr>
                      <a:r>
                        <a:rPr lang="id-ID" sz="1400" dirty="0">
                          <a:effectLst/>
                        </a:rPr>
                        <a:t>Pesanan pembelian bernomor urut &amp; dihitung</a:t>
                      </a:r>
                    </a:p>
                    <a:p>
                      <a:pPr>
                        <a:lnSpc>
                          <a:spcPct val="107000"/>
                        </a:lnSpc>
                        <a:spcAft>
                          <a:spcPts val="0"/>
                        </a:spcAft>
                      </a:pPr>
                      <a:r>
                        <a:rPr lang="id-ID" sz="1400" dirty="0">
                          <a:solidFill>
                            <a:srgbClr val="C00000"/>
                          </a:solidFill>
                          <a:effectLst/>
                        </a:rPr>
                        <a:t>Lap.Penerimaan diberi nomor urut &amp; dihitung</a:t>
                      </a:r>
                    </a:p>
                    <a:p>
                      <a:pPr>
                        <a:lnSpc>
                          <a:spcPct val="107000"/>
                        </a:lnSpc>
                        <a:spcAft>
                          <a:spcPts val="0"/>
                        </a:spcAft>
                      </a:pPr>
                      <a:r>
                        <a:rPr lang="id-ID" sz="1400" dirty="0">
                          <a:effectLst/>
                        </a:rPr>
                        <a:t>Voucher diberi nomor urut &amp; dihitung</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nSpc>
                          <a:spcPct val="107000"/>
                        </a:lnSpc>
                        <a:spcAft>
                          <a:spcPts val="0"/>
                        </a:spcAft>
                      </a:pPr>
                      <a:r>
                        <a:rPr lang="id-ID" sz="1400" dirty="0">
                          <a:effectLst/>
                        </a:rPr>
                        <a:t>Memasukkan berurutan sesuai pesanan pembelian</a:t>
                      </a:r>
                    </a:p>
                    <a:p>
                      <a:pPr>
                        <a:lnSpc>
                          <a:spcPct val="107000"/>
                        </a:lnSpc>
                        <a:spcAft>
                          <a:spcPts val="0"/>
                        </a:spcAft>
                      </a:pPr>
                      <a:r>
                        <a:rPr lang="id-ID" sz="1400" dirty="0">
                          <a:solidFill>
                            <a:srgbClr val="C00000"/>
                          </a:solidFill>
                          <a:effectLst/>
                        </a:rPr>
                        <a:t>Memasukkan berurutan dg lap.penerimaan</a:t>
                      </a:r>
                    </a:p>
                    <a:p>
                      <a:pPr>
                        <a:lnSpc>
                          <a:spcPct val="107000"/>
                        </a:lnSpc>
                        <a:spcAft>
                          <a:spcPts val="0"/>
                        </a:spcAft>
                      </a:pPr>
                      <a:r>
                        <a:rPr lang="id-ID" sz="1400" dirty="0">
                          <a:effectLst/>
                        </a:rPr>
                        <a:t>Memasukkan berurutan dg voucher</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nSpc>
                          <a:spcPct val="107000"/>
                        </a:lnSpc>
                        <a:spcAft>
                          <a:spcPts val="0"/>
                        </a:spcAft>
                      </a:pPr>
                      <a:r>
                        <a:rPr lang="id-ID" sz="1400" dirty="0">
                          <a:effectLst/>
                        </a:rPr>
                        <a:t>Menelusuri dr berkas lap.penerimaan ke jurnal akuisisi</a:t>
                      </a:r>
                    </a:p>
                    <a:p>
                      <a:pPr>
                        <a:lnSpc>
                          <a:spcPct val="107000"/>
                        </a:lnSpc>
                        <a:spcAft>
                          <a:spcPts val="0"/>
                        </a:spcAft>
                      </a:pPr>
                      <a:endParaRPr lang="id-ID" sz="1400" dirty="0" smtClean="0">
                        <a:effectLst/>
                      </a:endParaRPr>
                    </a:p>
                    <a:p>
                      <a:pPr>
                        <a:lnSpc>
                          <a:spcPct val="107000"/>
                        </a:lnSpc>
                        <a:spcAft>
                          <a:spcPts val="0"/>
                        </a:spcAft>
                      </a:pPr>
                      <a:r>
                        <a:rPr lang="id-ID" sz="1400" dirty="0" smtClean="0">
                          <a:effectLst/>
                        </a:rPr>
                        <a:t>Menelusuri </a:t>
                      </a:r>
                      <a:r>
                        <a:rPr lang="id-ID" sz="1400" dirty="0">
                          <a:effectLst/>
                        </a:rPr>
                        <a:t>dari berkas faktur vendor ke jurnal akuisisi</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r>
              <a:tr h="2274145">
                <a:tc>
                  <a:txBody>
                    <a:bodyPr/>
                    <a:lstStyle/>
                    <a:p>
                      <a:pPr>
                        <a:lnSpc>
                          <a:spcPct val="107000"/>
                        </a:lnSpc>
                        <a:spcAft>
                          <a:spcPts val="0"/>
                        </a:spcAft>
                      </a:pPr>
                      <a:r>
                        <a:rPr lang="id-ID" sz="1400" dirty="0">
                          <a:effectLst/>
                        </a:rPr>
                        <a:t>Pencatatan transaksi akuisisi dilakukan secara akurat (akurasi)</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nSpc>
                          <a:spcPct val="107000"/>
                        </a:lnSpc>
                        <a:spcAft>
                          <a:spcPts val="0"/>
                        </a:spcAft>
                      </a:pPr>
                      <a:r>
                        <a:rPr lang="id-ID" sz="1400" dirty="0">
                          <a:effectLst/>
                        </a:rPr>
                        <a:t>Perhitungan &amp; jumlah diverifikasi scr internal</a:t>
                      </a:r>
                    </a:p>
                    <a:p>
                      <a:pPr>
                        <a:lnSpc>
                          <a:spcPct val="107000"/>
                        </a:lnSpc>
                        <a:spcAft>
                          <a:spcPts val="0"/>
                        </a:spcAft>
                      </a:pPr>
                      <a:r>
                        <a:rPr lang="id-ID" sz="1400" dirty="0">
                          <a:solidFill>
                            <a:srgbClr val="C00000"/>
                          </a:solidFill>
                          <a:effectLst/>
                        </a:rPr>
                        <a:t>Total per bagian dibandingkan dg lap.ringkasan dari komputer</a:t>
                      </a:r>
                    </a:p>
                    <a:p>
                      <a:pPr>
                        <a:lnSpc>
                          <a:spcPct val="107000"/>
                        </a:lnSpc>
                        <a:spcAft>
                          <a:spcPts val="0"/>
                        </a:spcAft>
                      </a:pPr>
                      <a:endParaRPr lang="id-ID" sz="1400" dirty="0" smtClean="0">
                        <a:effectLst/>
                      </a:endParaRPr>
                    </a:p>
                    <a:p>
                      <a:pPr>
                        <a:lnSpc>
                          <a:spcPct val="107000"/>
                        </a:lnSpc>
                        <a:spcAft>
                          <a:spcPts val="0"/>
                        </a:spcAft>
                      </a:pPr>
                      <a:endParaRPr lang="id-ID" sz="1400" dirty="0" smtClean="0">
                        <a:effectLst/>
                      </a:endParaRPr>
                    </a:p>
                    <a:p>
                      <a:pPr>
                        <a:lnSpc>
                          <a:spcPct val="107000"/>
                        </a:lnSpc>
                        <a:spcAft>
                          <a:spcPts val="0"/>
                        </a:spcAft>
                      </a:pPr>
                      <a:endParaRPr lang="id-ID" sz="1400" dirty="0" smtClean="0">
                        <a:effectLst/>
                      </a:endParaRPr>
                    </a:p>
                    <a:p>
                      <a:pPr>
                        <a:lnSpc>
                          <a:spcPct val="107000"/>
                        </a:lnSpc>
                        <a:spcAft>
                          <a:spcPts val="0"/>
                        </a:spcAft>
                      </a:pPr>
                      <a:r>
                        <a:rPr lang="id-ID" sz="1400" dirty="0" smtClean="0">
                          <a:effectLst/>
                        </a:rPr>
                        <a:t>Akuisisi </a:t>
                      </a:r>
                      <a:r>
                        <a:rPr lang="id-ID" sz="1400" dirty="0">
                          <a:effectLst/>
                        </a:rPr>
                        <a:t>disetujui harga &amp; discountnya</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nSpc>
                          <a:spcPct val="107000"/>
                        </a:lnSpc>
                        <a:spcAft>
                          <a:spcPts val="0"/>
                        </a:spcAft>
                      </a:pPr>
                      <a:r>
                        <a:rPr lang="id-ID" sz="1400" dirty="0">
                          <a:effectLst/>
                        </a:rPr>
                        <a:t>Memeriksa indikasi adanya verifikasi internal</a:t>
                      </a:r>
                    </a:p>
                    <a:p>
                      <a:pPr>
                        <a:lnSpc>
                          <a:spcPct val="107000"/>
                        </a:lnSpc>
                        <a:spcAft>
                          <a:spcPts val="0"/>
                        </a:spcAft>
                      </a:pPr>
                      <a:r>
                        <a:rPr lang="id-ID" sz="1400" dirty="0">
                          <a:solidFill>
                            <a:srgbClr val="C00000"/>
                          </a:solidFill>
                          <a:effectLst/>
                        </a:rPr>
                        <a:t>Memeriksa berkas total perbagian, apakah tdp paraf petugas pengendali data, membandingkan totalnya dg lap. Ringkasan</a:t>
                      </a:r>
                    </a:p>
                    <a:p>
                      <a:pPr>
                        <a:lnSpc>
                          <a:spcPct val="107000"/>
                        </a:lnSpc>
                        <a:spcAft>
                          <a:spcPts val="0"/>
                        </a:spcAft>
                      </a:pPr>
                      <a:r>
                        <a:rPr lang="id-ID" sz="1400" dirty="0">
                          <a:effectLst/>
                        </a:rPr>
                        <a:t>Memeriksa indikasi adanya persetujuan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c>
                  <a:txBody>
                    <a:bodyPr/>
                    <a:lstStyle/>
                    <a:p>
                      <a:pPr>
                        <a:lnSpc>
                          <a:spcPct val="107000"/>
                        </a:lnSpc>
                        <a:spcAft>
                          <a:spcPts val="0"/>
                        </a:spcAft>
                      </a:pPr>
                      <a:r>
                        <a:rPr lang="id-ID" sz="1400" dirty="0">
                          <a:solidFill>
                            <a:srgbClr val="C00000"/>
                          </a:solidFill>
                          <a:effectLst/>
                        </a:rPr>
                        <a:t>Membandingkan transaksi yg dicatat dlm jurnal akuisisi dg jurnal pada faktur vendor, lap.penerimaan, dan dokumen pendukung</a:t>
                      </a:r>
                    </a:p>
                    <a:p>
                      <a:pPr>
                        <a:lnSpc>
                          <a:spcPct val="107000"/>
                        </a:lnSpc>
                        <a:spcAft>
                          <a:spcPts val="0"/>
                        </a:spcAft>
                      </a:pPr>
                      <a:r>
                        <a:rPr lang="id-ID" sz="1400" dirty="0">
                          <a:solidFill>
                            <a:srgbClr val="C00000"/>
                          </a:solidFill>
                          <a:effectLst/>
                        </a:rPr>
                        <a:t>Menghitung ulang akurasi faktur vendor, termasuk diskon dan ongkos angkut</a:t>
                      </a:r>
                    </a:p>
                    <a:p>
                      <a:pPr>
                        <a:lnSpc>
                          <a:spcPct val="107000"/>
                        </a:lnSpc>
                        <a:spcAft>
                          <a:spcPts val="0"/>
                        </a:spcAft>
                      </a:pPr>
                      <a:r>
                        <a:rPr lang="id-ID" sz="1400" dirty="0">
                          <a:effectLst/>
                        </a:rPr>
                        <a:t> </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19" marR="62319" marT="0" marB="0"/>
                </a:tc>
              </a:tr>
            </a:tbl>
          </a:graphicData>
        </a:graphic>
      </p:graphicFrame>
    </p:spTree>
    <p:extLst>
      <p:ext uri="{BB962C8B-B14F-4D97-AF65-F5344CB8AC3E}">
        <p14:creationId xmlns:p14="http://schemas.microsoft.com/office/powerpoint/2010/main" val="52580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a:t>RINGKASAN TUJUAN AUDIT TERKAIT TRANSAKSI, PENGENDALIAN KUNCI, PENGUJIAN PENGENDALIAN &amp; SUBSTANTIF ATAS TRANSAKSI PEMBELIAN lanjut....</a:t>
            </a:r>
            <a:endParaRPr lang="en-US" sz="2000" dirty="0"/>
          </a:p>
        </p:txBody>
      </p:sp>
      <p:sp>
        <p:nvSpPr>
          <p:cNvPr id="3" name="Content Placeholder 2"/>
          <p:cNvSpPr>
            <a:spLocks noGrp="1"/>
          </p:cNvSpPr>
          <p:nvPr>
            <p:ph idx="1"/>
          </p:nvPr>
        </p:nvSpPr>
        <p:spPr>
          <a:xfrm>
            <a:off x="609600" y="1676399"/>
            <a:ext cx="8001000" cy="4258733"/>
          </a:xfrm>
        </p:spPr>
        <p:txBody>
          <a:bodyPr>
            <a:normAutofit/>
          </a:bodyPr>
          <a:lstStyle/>
          <a:p>
            <a:pPr marL="0" indent="0">
              <a:buNone/>
            </a:pPr>
            <a:r>
              <a:rPr lang="en-US" dirty="0"/>
              <a:t> </a:t>
            </a:r>
            <a:endParaRPr lang="en-US" sz="3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25098596"/>
              </p:ext>
            </p:extLst>
          </p:nvPr>
        </p:nvGraphicFramePr>
        <p:xfrm>
          <a:off x="609602" y="1524000"/>
          <a:ext cx="8000998" cy="4892040"/>
        </p:xfrm>
        <a:graphic>
          <a:graphicData uri="http://schemas.openxmlformats.org/drawingml/2006/table">
            <a:tbl>
              <a:tblPr firstRow="1" firstCol="1" bandRow="1">
                <a:tableStyleId>{5C22544A-7EE6-4342-B048-85BDC9FD1C3A}</a:tableStyleId>
              </a:tblPr>
              <a:tblGrid>
                <a:gridCol w="2008905"/>
                <a:gridCol w="2010680"/>
                <a:gridCol w="2139399"/>
                <a:gridCol w="1842014"/>
              </a:tblGrid>
              <a:tr h="381000">
                <a:tc>
                  <a:txBody>
                    <a:bodyPr/>
                    <a:lstStyle/>
                    <a:p>
                      <a:pPr algn="ctr">
                        <a:lnSpc>
                          <a:spcPct val="107000"/>
                        </a:lnSpc>
                        <a:spcAft>
                          <a:spcPts val="0"/>
                        </a:spcAft>
                      </a:pPr>
                      <a:r>
                        <a:rPr lang="id-ID" sz="2000" dirty="0">
                          <a:effectLst/>
                        </a:rPr>
                        <a:t>Tujuan Audit-Terkait transaksi</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2000">
                          <a:effectLst/>
                        </a:rPr>
                        <a:t>PI kunci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2000">
                          <a:effectLst/>
                        </a:rPr>
                        <a:t>Pengujian Umum atas PI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2000">
                          <a:effectLst/>
                        </a:rPr>
                        <a:t>Pengujian substantif Umum atas transaksi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324">
                <a:tc>
                  <a:txBody>
                    <a:bodyPr/>
                    <a:lstStyle/>
                    <a:p>
                      <a:pPr>
                        <a:lnSpc>
                          <a:spcPct val="107000"/>
                        </a:lnSpc>
                        <a:spcAft>
                          <a:spcPts val="0"/>
                        </a:spcAft>
                      </a:pPr>
                      <a:r>
                        <a:rPr lang="id-ID" sz="2000" dirty="0">
                          <a:effectLst/>
                        </a:rPr>
                        <a:t>Transaksi akuisisi dimasukkan ke berkas utama utang dagang dan persediaan dg benar dan diringkats dengan benar (posting dan ringkasan)</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2000" dirty="0">
                          <a:solidFill>
                            <a:srgbClr val="C00000"/>
                          </a:solidFill>
                          <a:effectLst/>
                        </a:rPr>
                        <a:t>Isi berkas utama utang dagang diverifikasi secara internal</a:t>
                      </a:r>
                    </a:p>
                    <a:p>
                      <a:pPr>
                        <a:lnSpc>
                          <a:spcPct val="107000"/>
                        </a:lnSpc>
                        <a:spcAft>
                          <a:spcPts val="0"/>
                        </a:spcAft>
                      </a:pPr>
                      <a:r>
                        <a:rPr lang="id-ID" sz="2000" dirty="0">
                          <a:effectLst/>
                        </a:rPr>
                        <a:t>Berkas utama n utang dagang atau neraca saldo dibanding dg saldo buku besar</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2000" dirty="0">
                          <a:solidFill>
                            <a:srgbClr val="C00000"/>
                          </a:solidFill>
                          <a:effectLst/>
                        </a:rPr>
                        <a:t>Memeriksan indikasi adanya verifikasi internal</a:t>
                      </a:r>
                    </a:p>
                    <a:p>
                      <a:pPr>
                        <a:lnSpc>
                          <a:spcPct val="107000"/>
                        </a:lnSpc>
                        <a:spcAft>
                          <a:spcPts val="0"/>
                        </a:spcAft>
                      </a:pPr>
                      <a:endParaRPr lang="id-ID" sz="2000" dirty="0" smtClean="0">
                        <a:effectLst/>
                      </a:endParaRPr>
                    </a:p>
                    <a:p>
                      <a:pPr>
                        <a:lnSpc>
                          <a:spcPct val="107000"/>
                        </a:lnSpc>
                        <a:spcAft>
                          <a:spcPts val="0"/>
                        </a:spcAft>
                      </a:pPr>
                      <a:r>
                        <a:rPr lang="id-ID" sz="2000" dirty="0" smtClean="0">
                          <a:effectLst/>
                        </a:rPr>
                        <a:t>Memeriksa </a:t>
                      </a:r>
                      <a:r>
                        <a:rPr lang="id-ID" sz="2000" dirty="0">
                          <a:effectLst/>
                        </a:rPr>
                        <a:t>adanya paraf dalam akun buku besar yg mengindikasikan telah dilakukan perbandingan</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2000" dirty="0">
                          <a:effectLst/>
                        </a:rPr>
                        <a:t>Memeriksa akurasi klerikal dengan menjumlahkan jurnal ke bawah dan menelusuri posting ke buku besar dan berkas utama persediaan</a:t>
                      </a:r>
                    </a:p>
                    <a:p>
                      <a:pPr>
                        <a:lnSpc>
                          <a:spcPct val="107000"/>
                        </a:lnSpc>
                        <a:spcAft>
                          <a:spcPts val="0"/>
                        </a:spcAft>
                      </a:pPr>
                      <a:r>
                        <a:rPr lang="id-ID" sz="2000" dirty="0">
                          <a:effectLst/>
                        </a:rPr>
                        <a:t> </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516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a:t>RINGKASAN TUJUAN AUDIT TERKAIT TRANSAKSI, PENGENDALIAN KUNCI, PENGUJIAN PENGENDALIAN &amp; SUBSTANTIF ATAS TRANSAKSI PEMBELIAN lanjut....</a:t>
            </a:r>
            <a:endParaRPr lang="en-US" sz="2000" dirty="0"/>
          </a:p>
        </p:txBody>
      </p:sp>
      <p:sp>
        <p:nvSpPr>
          <p:cNvPr id="3" name="Content Placeholder 2"/>
          <p:cNvSpPr>
            <a:spLocks noGrp="1"/>
          </p:cNvSpPr>
          <p:nvPr>
            <p:ph idx="1"/>
          </p:nvPr>
        </p:nvSpPr>
        <p:spPr>
          <a:xfrm>
            <a:off x="609600" y="1676399"/>
            <a:ext cx="8001000" cy="4258733"/>
          </a:xfrm>
        </p:spPr>
        <p:txBody>
          <a:bodyPr>
            <a:normAutofit/>
          </a:bodyPr>
          <a:lstStyle/>
          <a:p>
            <a:pPr marL="0" indent="0">
              <a:buNone/>
            </a:pPr>
            <a:r>
              <a:rPr lang="en-US" dirty="0"/>
              <a:t> </a:t>
            </a:r>
            <a:endParaRPr lang="en-US" sz="3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40915765"/>
              </p:ext>
            </p:extLst>
          </p:nvPr>
        </p:nvGraphicFramePr>
        <p:xfrm>
          <a:off x="609600" y="1524000"/>
          <a:ext cx="8000999" cy="5383296"/>
        </p:xfrm>
        <a:graphic>
          <a:graphicData uri="http://schemas.openxmlformats.org/drawingml/2006/table">
            <a:tbl>
              <a:tblPr firstRow="1" firstCol="1" bandRow="1">
                <a:tableStyleId>{5C22544A-7EE6-4342-B048-85BDC9FD1C3A}</a:tableStyleId>
              </a:tblPr>
              <a:tblGrid>
                <a:gridCol w="1314272"/>
                <a:gridCol w="2364093"/>
                <a:gridCol w="2230092"/>
                <a:gridCol w="2092542"/>
              </a:tblGrid>
              <a:tr h="621988">
                <a:tc>
                  <a:txBody>
                    <a:bodyPr/>
                    <a:lstStyle/>
                    <a:p>
                      <a:pPr algn="ctr">
                        <a:lnSpc>
                          <a:spcPct val="107000"/>
                        </a:lnSpc>
                        <a:spcAft>
                          <a:spcPts val="0"/>
                        </a:spcAft>
                      </a:pPr>
                      <a:r>
                        <a:rPr lang="id-ID" sz="1800" dirty="0">
                          <a:effectLst/>
                        </a:rPr>
                        <a:t>Tujuan Audit-Terkait transaksi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PI kunci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Pengujian Umum atas PI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dirty="0">
                          <a:effectLst/>
                        </a:rPr>
                        <a:t>Pengujian substantif Umum atas transaksi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61332">
                <a:tc>
                  <a:txBody>
                    <a:bodyPr/>
                    <a:lstStyle/>
                    <a:p>
                      <a:pPr>
                        <a:lnSpc>
                          <a:spcPct val="107000"/>
                        </a:lnSpc>
                        <a:spcAft>
                          <a:spcPts val="0"/>
                        </a:spcAft>
                      </a:pPr>
                      <a:r>
                        <a:rPr lang="id-ID" sz="1800" dirty="0">
                          <a:effectLst/>
                        </a:rPr>
                        <a:t>Transaksi akuisisi diklasifikasikan dg benar (klasifikasi)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Digunakan bagan akun yg memadai</a:t>
                      </a:r>
                    </a:p>
                    <a:p>
                      <a:pPr>
                        <a:lnSpc>
                          <a:spcPct val="107000"/>
                        </a:lnSpc>
                        <a:spcAft>
                          <a:spcPts val="0"/>
                        </a:spcAft>
                      </a:pPr>
                      <a:r>
                        <a:rPr lang="id-ID" sz="1800" dirty="0">
                          <a:solidFill>
                            <a:srgbClr val="C00000"/>
                          </a:solidFill>
                          <a:effectLst/>
                        </a:rPr>
                        <a:t>Klasifikasi akun diverifikasi secara internal</a:t>
                      </a:r>
                    </a:p>
                    <a:p>
                      <a:pPr>
                        <a:lnSpc>
                          <a:spcPct val="107000"/>
                        </a:lnSpc>
                        <a:spcAft>
                          <a:spcPts val="0"/>
                        </a:spcAft>
                      </a:pPr>
                      <a:r>
                        <a:rPr lang="id-ID" sz="1800" dirty="0">
                          <a:effectLst/>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Memeriksa prosedur manual dan bagan akun</a:t>
                      </a:r>
                    </a:p>
                    <a:p>
                      <a:pPr>
                        <a:lnSpc>
                          <a:spcPct val="107000"/>
                        </a:lnSpc>
                        <a:spcAft>
                          <a:spcPts val="0"/>
                        </a:spcAft>
                      </a:pPr>
                      <a:r>
                        <a:rPr lang="id-ID" sz="1800" dirty="0">
                          <a:solidFill>
                            <a:srgbClr val="C00000"/>
                          </a:solidFill>
                          <a:effectLst/>
                        </a:rPr>
                        <a:t>Memeriksa indikasi adanya verifikasi internal</a:t>
                      </a:r>
                      <a:endParaRPr lang="id-ID"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a:effectLst/>
                        </a:rPr>
                        <a:t>Membandingkan klasifikasi dg grafik akun, merujuk pd faktur vendor</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41080">
                <a:tc>
                  <a:txBody>
                    <a:bodyPr/>
                    <a:lstStyle/>
                    <a:p>
                      <a:pPr>
                        <a:lnSpc>
                          <a:spcPct val="107000"/>
                        </a:lnSpc>
                        <a:spcAft>
                          <a:spcPts val="0"/>
                        </a:spcAft>
                      </a:pPr>
                      <a:r>
                        <a:rPr lang="id-ID" sz="1800" dirty="0">
                          <a:effectLst/>
                        </a:rPr>
                        <a:t>Transaksi akuisis dicatat pd tgl yg benar (waktu)</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Prosedur pencatatan transaksi dilakukan segera setelah barang dan jasa diterima</a:t>
                      </a:r>
                    </a:p>
                    <a:p>
                      <a:pPr>
                        <a:lnSpc>
                          <a:spcPct val="107000"/>
                        </a:lnSpc>
                        <a:spcAft>
                          <a:spcPts val="0"/>
                        </a:spcAft>
                      </a:pPr>
                      <a:endParaRPr lang="id-ID" sz="1800" dirty="0" smtClean="0">
                        <a:effectLst/>
                      </a:endParaRPr>
                    </a:p>
                    <a:p>
                      <a:pPr>
                        <a:lnSpc>
                          <a:spcPct val="107000"/>
                        </a:lnSpc>
                        <a:spcAft>
                          <a:spcPts val="0"/>
                        </a:spcAft>
                      </a:pPr>
                      <a:r>
                        <a:rPr lang="id-ID" sz="1800" dirty="0" smtClean="0">
                          <a:solidFill>
                            <a:srgbClr val="C00000"/>
                          </a:solidFill>
                          <a:effectLst/>
                        </a:rPr>
                        <a:t>Tgl </a:t>
                      </a:r>
                      <a:r>
                        <a:rPr lang="id-ID" sz="1800" dirty="0">
                          <a:solidFill>
                            <a:srgbClr val="C00000"/>
                          </a:solidFill>
                          <a:effectLst/>
                        </a:rPr>
                        <a:t>diverifikasi secara internal</a:t>
                      </a:r>
                      <a:endParaRPr lang="id-ID"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Memeriksa manual prosedur dan mengamati apakah ada faktur vendor yg belum dicatat</a:t>
                      </a:r>
                    </a:p>
                    <a:p>
                      <a:pPr>
                        <a:lnSpc>
                          <a:spcPct val="107000"/>
                        </a:lnSpc>
                        <a:spcAft>
                          <a:spcPts val="0"/>
                        </a:spcAft>
                      </a:pPr>
                      <a:r>
                        <a:rPr lang="id-ID" sz="1800" dirty="0">
                          <a:solidFill>
                            <a:srgbClr val="C00000"/>
                          </a:solidFill>
                          <a:effectLst/>
                        </a:rPr>
                        <a:t>Memeriksa indikasi adanya verifikasi internal</a:t>
                      </a:r>
                      <a:endParaRPr lang="id-ID"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Membandingkan tgl pd lap. Penerimaan dan faktur vendor dg tgl pada jurnal akuisisi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612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smtClean="0"/>
              <a:t/>
            </a:r>
            <a:br>
              <a:rPr lang="id-ID" sz="2000" b="1" dirty="0" smtClean="0"/>
            </a:br>
            <a:r>
              <a:rPr lang="id-ID" sz="2000" b="1" dirty="0" smtClean="0"/>
              <a:t>RINGKASAN </a:t>
            </a:r>
            <a:r>
              <a:rPr lang="id-ID" sz="2000" b="1" dirty="0"/>
              <a:t>TUJUAN AUDIT TERKAIT TRANSAKSI, PENGENDALIAN KUNCI, PENGUJIAN PENGENDALIAN &amp; SUBSTANTIF ATAS TRANSAKSI </a:t>
            </a:r>
            <a:r>
              <a:rPr lang="id-ID" sz="2000" b="1" dirty="0" smtClean="0"/>
              <a:t>PENGELURAN KAS </a:t>
            </a:r>
            <a:br>
              <a:rPr lang="id-ID" sz="2000" b="1"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742100"/>
              </p:ext>
            </p:extLst>
          </p:nvPr>
        </p:nvGraphicFramePr>
        <p:xfrm>
          <a:off x="609601" y="1524000"/>
          <a:ext cx="8000998" cy="5282946"/>
        </p:xfrm>
        <a:graphic>
          <a:graphicData uri="http://schemas.openxmlformats.org/drawingml/2006/table">
            <a:tbl>
              <a:tblPr firstRow="1" firstCol="1" bandRow="1">
                <a:tableStyleId>{5C22544A-7EE6-4342-B048-85BDC9FD1C3A}</a:tableStyleId>
              </a:tblPr>
              <a:tblGrid>
                <a:gridCol w="1253927"/>
                <a:gridCol w="2263815"/>
                <a:gridCol w="1384378"/>
                <a:gridCol w="3098878"/>
              </a:tblGrid>
              <a:tr h="304800">
                <a:tc>
                  <a:txBody>
                    <a:bodyPr/>
                    <a:lstStyle/>
                    <a:p>
                      <a:pPr algn="ctr">
                        <a:lnSpc>
                          <a:spcPct val="107000"/>
                        </a:lnSpc>
                        <a:spcAft>
                          <a:spcPts val="0"/>
                        </a:spcAft>
                      </a:pPr>
                      <a:r>
                        <a:rPr lang="id-ID" sz="1800" dirty="0">
                          <a:effectLst/>
                        </a:rPr>
                        <a:t>Tujuan Audit-Terkait transaksi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PI kunci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Pengujian Umum atas PI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Pengujian substantif Umum atas transaksi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8391">
                <a:tc>
                  <a:txBody>
                    <a:bodyPr/>
                    <a:lstStyle/>
                    <a:p>
                      <a:pPr algn="ctr">
                        <a:lnSpc>
                          <a:spcPct val="107000"/>
                        </a:lnSpc>
                        <a:spcAft>
                          <a:spcPts val="0"/>
                        </a:spcAft>
                      </a:pPr>
                      <a:r>
                        <a:rPr lang="id-ID" sz="1800" dirty="0">
                          <a:effectLst/>
                        </a:rPr>
                        <a:t>Pencatatan Pengeluaran kas untuk barang dan jasa yg benar2 diterima (keterjadian)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Terdapat pemisahan tugas yg memadai antara utang dagang &amp; pihak pemegang cek</a:t>
                      </a:r>
                    </a:p>
                    <a:p>
                      <a:pPr>
                        <a:lnSpc>
                          <a:spcPct val="107000"/>
                        </a:lnSpc>
                        <a:spcAft>
                          <a:spcPts val="0"/>
                        </a:spcAft>
                      </a:pPr>
                      <a:r>
                        <a:rPr lang="id-ID" sz="1800" dirty="0">
                          <a:solidFill>
                            <a:srgbClr val="FF0000"/>
                          </a:solidFill>
                          <a:effectLst/>
                        </a:rPr>
                        <a:t>Dokumen pendukung diperiksa sbl cek ditandatangani oleh pihak yg berwenang</a:t>
                      </a:r>
                    </a:p>
                    <a:p>
                      <a:pPr>
                        <a:lnSpc>
                          <a:spcPct val="107000"/>
                        </a:lnSpc>
                        <a:spcAft>
                          <a:spcPts val="0"/>
                        </a:spcAft>
                      </a:pPr>
                      <a:r>
                        <a:rPr lang="id-ID" sz="1800" dirty="0">
                          <a:effectLst/>
                        </a:rPr>
                        <a:t>Dokumen untuk persetujuan pembayaran diserahkan saat cek ditandatangani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Mendiskusikan dg petugas &amp; mengamati aktivitasnya</a:t>
                      </a:r>
                    </a:p>
                    <a:p>
                      <a:pPr>
                        <a:lnSpc>
                          <a:spcPct val="107000"/>
                        </a:lnSpc>
                        <a:spcAft>
                          <a:spcPts val="0"/>
                        </a:spcAft>
                      </a:pPr>
                      <a:r>
                        <a:rPr lang="id-ID" sz="1800" dirty="0">
                          <a:solidFill>
                            <a:srgbClr val="FF0000"/>
                          </a:solidFill>
                          <a:effectLst/>
                        </a:rPr>
                        <a:t>Mendiskusikan dg &amp; petugas &amp; mengamati aktivitasnya</a:t>
                      </a:r>
                    </a:p>
                    <a:p>
                      <a:pPr>
                        <a:lnSpc>
                          <a:spcPct val="107000"/>
                        </a:lnSpc>
                        <a:spcAft>
                          <a:spcPts val="0"/>
                        </a:spcAft>
                      </a:pPr>
                      <a:r>
                        <a:rPr lang="id-ID" sz="1800" dirty="0">
                          <a:effectLst/>
                        </a:rPr>
                        <a:t>Memeriksa indikasi adanya persetujuan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Menelaah jurnal pengeluaran kas, buku besar, &amp; berkas utama utang dagang atas jumlah besar &amp; tidak lazim</a:t>
                      </a:r>
                    </a:p>
                    <a:p>
                      <a:pPr>
                        <a:lnSpc>
                          <a:spcPct val="107000"/>
                        </a:lnSpc>
                        <a:spcAft>
                          <a:spcPts val="0"/>
                        </a:spcAft>
                      </a:pPr>
                      <a:r>
                        <a:rPr lang="id-ID" sz="1800" dirty="0">
                          <a:solidFill>
                            <a:srgbClr val="FF0000"/>
                          </a:solidFill>
                          <a:effectLst/>
                        </a:rPr>
                        <a:t>Menelusuri cek yg dibatalkan ke jurnal akuisisi terkait &amp; memeriksa  nama org yg dibayar &amp; jumlah yg dibayarkan</a:t>
                      </a:r>
                    </a:p>
                    <a:p>
                      <a:pPr>
                        <a:lnSpc>
                          <a:spcPct val="107000"/>
                        </a:lnSpc>
                        <a:spcAft>
                          <a:spcPts val="0"/>
                        </a:spcAft>
                      </a:pPr>
                      <a:r>
                        <a:rPr lang="id-ID" sz="1800" dirty="0">
                          <a:effectLst/>
                        </a:rPr>
                        <a:t>Memeriksa cek yg di batalkan untuk diotorisasi, persetujuan dr pihak yg benar, dan pembatalan oleh bank. Memeriksa dokumen pendukung sbg bagian dr pengujian akuisisi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42714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smtClean="0"/>
              <a:t/>
            </a:r>
            <a:br>
              <a:rPr lang="id-ID" sz="2000" b="1" dirty="0" smtClean="0"/>
            </a:br>
            <a:r>
              <a:rPr lang="id-ID" sz="2000" b="1" dirty="0" smtClean="0"/>
              <a:t/>
            </a:r>
            <a:br>
              <a:rPr lang="id-ID" sz="2000" b="1" dirty="0" smtClean="0"/>
            </a:br>
            <a:r>
              <a:rPr lang="id-ID" sz="2000" b="1" dirty="0" smtClean="0"/>
              <a:t>RINGKASAN </a:t>
            </a:r>
            <a:r>
              <a:rPr lang="id-ID" sz="2000" b="1" dirty="0"/>
              <a:t>TUJUAN AUDIT TERKAIT TRANSAKSI, PENGENDALIAN KUNCI, PENGUJIAN PENGENDALIAN &amp; SUBSTANTIF ATAS TRANSAKSI </a:t>
            </a:r>
            <a:r>
              <a:rPr lang="id-ID" sz="2000" b="1" dirty="0" smtClean="0"/>
              <a:t>PENGELURAN KAS lanjut....</a:t>
            </a:r>
            <a:br>
              <a:rPr lang="id-ID" sz="2000" b="1" dirty="0" smtClean="0"/>
            </a:br>
            <a:r>
              <a:rPr lang="id-ID" sz="2000" b="1" dirty="0" smtClean="0"/>
              <a:t/>
            </a:r>
            <a:br>
              <a:rPr lang="id-ID" sz="2000" b="1"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736308"/>
              </p:ext>
            </p:extLst>
          </p:nvPr>
        </p:nvGraphicFramePr>
        <p:xfrm>
          <a:off x="609599" y="1524000"/>
          <a:ext cx="8001002" cy="5576443"/>
        </p:xfrm>
        <a:graphic>
          <a:graphicData uri="http://schemas.openxmlformats.org/drawingml/2006/table">
            <a:tbl>
              <a:tblPr firstRow="1" firstCol="1" bandRow="1">
                <a:tableStyleId>{5C22544A-7EE6-4342-B048-85BDC9FD1C3A}</a:tableStyleId>
              </a:tblPr>
              <a:tblGrid>
                <a:gridCol w="1313386"/>
                <a:gridCol w="2582400"/>
                <a:gridCol w="1886660"/>
                <a:gridCol w="2218556"/>
              </a:tblGrid>
              <a:tr h="509794">
                <a:tc>
                  <a:txBody>
                    <a:bodyPr/>
                    <a:lstStyle/>
                    <a:p>
                      <a:pPr algn="ctr">
                        <a:lnSpc>
                          <a:spcPct val="107000"/>
                        </a:lnSpc>
                        <a:spcAft>
                          <a:spcPts val="0"/>
                        </a:spcAft>
                      </a:pPr>
                      <a:r>
                        <a:rPr lang="id-ID" sz="1800" dirty="0">
                          <a:effectLst/>
                        </a:rPr>
                        <a:t>Tujuan Audit-Terkait transaksi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PI kunci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Pengujian Umum atas PI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Pengujian substantif Umum atas transaksi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9496">
                <a:tc>
                  <a:txBody>
                    <a:bodyPr/>
                    <a:lstStyle/>
                    <a:p>
                      <a:pPr algn="ctr">
                        <a:lnSpc>
                          <a:spcPct val="107000"/>
                        </a:lnSpc>
                        <a:spcAft>
                          <a:spcPts val="0"/>
                        </a:spcAft>
                      </a:pPr>
                      <a:r>
                        <a:rPr lang="id-ID" sz="1800" dirty="0">
                          <a:effectLst/>
                        </a:rPr>
                        <a:t>Transaksi pengeluaran kas sudah dicatat (kelengkapan)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Cek diberi nomor urut dan diperhitungkan</a:t>
                      </a:r>
                    </a:p>
                    <a:p>
                      <a:pPr>
                        <a:lnSpc>
                          <a:spcPct val="107000"/>
                        </a:lnSpc>
                        <a:spcAft>
                          <a:spcPts val="0"/>
                        </a:spcAft>
                      </a:pPr>
                      <a:r>
                        <a:rPr lang="id-ID" sz="1800" dirty="0">
                          <a:solidFill>
                            <a:srgbClr val="FF0000"/>
                          </a:solidFill>
                          <a:effectLst/>
                        </a:rPr>
                        <a:t>Rekonsiliasi bank dilakukan bulanan oleh karyawan yg bebas dr fungsi pengeluaran kas/penyimpanan aset</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Memeriksa urutan cek</a:t>
                      </a:r>
                    </a:p>
                    <a:p>
                      <a:pPr>
                        <a:lnSpc>
                          <a:spcPct val="107000"/>
                        </a:lnSpc>
                        <a:spcAft>
                          <a:spcPts val="0"/>
                        </a:spcAft>
                      </a:pPr>
                      <a:r>
                        <a:rPr lang="id-ID" sz="1800" dirty="0">
                          <a:solidFill>
                            <a:srgbClr val="FF0000"/>
                          </a:solidFill>
                          <a:effectLst/>
                        </a:rPr>
                        <a:t>Memeriksa rekonsilisi bank &amp; mengati proses pembuatannya</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a:effectLst/>
                        </a:rPr>
                        <a:t>Merekonsiliasi pengeluaran kas dg pengeluaran kas di lap. Bank (bukti pengeluaran kas)</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1310">
                <a:tc>
                  <a:txBody>
                    <a:bodyPr/>
                    <a:lstStyle/>
                    <a:p>
                      <a:pPr algn="ctr">
                        <a:lnSpc>
                          <a:spcPct val="107000"/>
                        </a:lnSpc>
                        <a:spcAft>
                          <a:spcPts val="0"/>
                        </a:spcAft>
                      </a:pPr>
                      <a:r>
                        <a:rPr lang="id-ID" sz="1800" dirty="0">
                          <a:effectLst/>
                        </a:rPr>
                        <a:t>Pencatatan transaksi pengeluaran kas dilakukan scr akurat (akurasi)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Perhitungan dan jumlah diverifikasi scr internal. </a:t>
                      </a:r>
                    </a:p>
                    <a:p>
                      <a:pPr>
                        <a:lnSpc>
                          <a:spcPct val="107000"/>
                        </a:lnSpc>
                        <a:spcAft>
                          <a:spcPts val="0"/>
                        </a:spcAft>
                      </a:pPr>
                      <a:r>
                        <a:rPr lang="id-ID" sz="1800" dirty="0">
                          <a:effectLst/>
                        </a:rPr>
                        <a:t> </a:t>
                      </a:r>
                    </a:p>
                    <a:p>
                      <a:pPr>
                        <a:lnSpc>
                          <a:spcPct val="107000"/>
                        </a:lnSpc>
                        <a:spcAft>
                          <a:spcPts val="0"/>
                        </a:spcAft>
                      </a:pPr>
                      <a:r>
                        <a:rPr lang="id-ID" sz="1800" dirty="0">
                          <a:solidFill>
                            <a:srgbClr val="FF0000"/>
                          </a:solidFill>
                          <a:effectLst/>
                        </a:rPr>
                        <a:t>Rekonsiliasi bank dibuat bulanan oleh org yg independen</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Memeriksa indikasi adanya verifikasi internal</a:t>
                      </a:r>
                    </a:p>
                    <a:p>
                      <a:pPr>
                        <a:lnSpc>
                          <a:spcPct val="107000"/>
                        </a:lnSpc>
                        <a:spcAft>
                          <a:spcPts val="0"/>
                        </a:spcAft>
                      </a:pPr>
                      <a:r>
                        <a:rPr lang="id-ID" sz="1800" dirty="0">
                          <a:solidFill>
                            <a:srgbClr val="FF0000"/>
                          </a:solidFill>
                          <a:effectLst/>
                        </a:rPr>
                        <a:t>Memeriksa rekonsilisi bank &amp; mengati proses pembuatannya</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Membandingkan cek yg dibagtalkan dg jurnal akuisisi terkait dan jurnal pengeluaran kas</a:t>
                      </a:r>
                    </a:p>
                    <a:p>
                      <a:pPr>
                        <a:lnSpc>
                          <a:spcPct val="107000"/>
                        </a:lnSpc>
                        <a:spcAft>
                          <a:spcPts val="0"/>
                        </a:spcAft>
                      </a:pPr>
                      <a:r>
                        <a:rPr lang="id-ID" sz="1800" dirty="0">
                          <a:solidFill>
                            <a:srgbClr val="FF0000"/>
                          </a:solidFill>
                          <a:effectLst/>
                        </a:rPr>
                        <a:t>Menghitung ulang diskon kas. Membuat bukti pengeluaran kas</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72418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smtClean="0"/>
              <a:t/>
            </a:r>
            <a:br>
              <a:rPr lang="id-ID" sz="2000" b="1" dirty="0" smtClean="0"/>
            </a:br>
            <a:r>
              <a:rPr lang="id-ID" sz="2000" b="1" dirty="0" smtClean="0"/>
              <a:t/>
            </a:r>
            <a:br>
              <a:rPr lang="id-ID" sz="2000" b="1" dirty="0" smtClean="0"/>
            </a:br>
            <a:r>
              <a:rPr lang="id-ID" sz="2000" b="1" dirty="0" smtClean="0"/>
              <a:t>RINGKASAN </a:t>
            </a:r>
            <a:r>
              <a:rPr lang="id-ID" sz="2000" b="1" dirty="0"/>
              <a:t>TUJUAN AUDIT TERKAIT TRANSAKSI, PENGENDALIAN KUNCI, PENGUJIAN PENGENDALIAN &amp; SUBSTANTIF ATAS TRANSAKSI </a:t>
            </a:r>
            <a:r>
              <a:rPr lang="id-ID" sz="2000" b="1" dirty="0" smtClean="0"/>
              <a:t>PENGELURAN KAS lanjut....</a:t>
            </a:r>
            <a:br>
              <a:rPr lang="id-ID" sz="2000" b="1" dirty="0" smtClean="0"/>
            </a:br>
            <a:r>
              <a:rPr lang="id-ID" sz="2000" b="1" dirty="0" smtClean="0"/>
              <a:t/>
            </a:r>
            <a:br>
              <a:rPr lang="id-ID" sz="2000" b="1" dirty="0" smtClean="0"/>
            </a:br>
            <a:endParaRPr lang="en-US" sz="2000" dirty="0"/>
          </a:p>
        </p:txBody>
      </p:sp>
      <p:sp>
        <p:nvSpPr>
          <p:cNvPr id="3" name="Content Placeholder 2"/>
          <p:cNvSpPr>
            <a:spLocks noGrp="1"/>
          </p:cNvSpPr>
          <p:nvPr>
            <p:ph idx="1"/>
          </p:nvPr>
        </p:nvSpPr>
        <p:spPr>
          <a:xfrm>
            <a:off x="609600" y="1676399"/>
            <a:ext cx="8001000" cy="4258733"/>
          </a:xfrm>
        </p:spPr>
        <p:txBody>
          <a:bodyPr>
            <a:normAutofit/>
          </a:bodyPr>
          <a:lstStyle/>
          <a:p>
            <a:pPr marL="0" indent="0">
              <a:buNone/>
            </a:pPr>
            <a:r>
              <a:rPr lang="en-US" dirty="0"/>
              <a:t> </a:t>
            </a:r>
            <a:endParaRPr lang="en-US" sz="3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32512516"/>
              </p:ext>
            </p:extLst>
          </p:nvPr>
        </p:nvGraphicFramePr>
        <p:xfrm>
          <a:off x="609602" y="1524000"/>
          <a:ext cx="8077198" cy="4853268"/>
        </p:xfrm>
        <a:graphic>
          <a:graphicData uri="http://schemas.openxmlformats.org/drawingml/2006/table">
            <a:tbl>
              <a:tblPr firstRow="1" firstCol="1" bandRow="1">
                <a:tableStyleId>{5C22544A-7EE6-4342-B048-85BDC9FD1C3A}</a:tableStyleId>
              </a:tblPr>
              <a:tblGrid>
                <a:gridCol w="1828798"/>
                <a:gridCol w="2133600"/>
                <a:gridCol w="1905000"/>
                <a:gridCol w="2209800"/>
              </a:tblGrid>
              <a:tr h="381000">
                <a:tc>
                  <a:txBody>
                    <a:bodyPr/>
                    <a:lstStyle/>
                    <a:p>
                      <a:pPr algn="ctr">
                        <a:lnSpc>
                          <a:spcPct val="107000"/>
                        </a:lnSpc>
                        <a:spcAft>
                          <a:spcPts val="0"/>
                        </a:spcAft>
                      </a:pPr>
                      <a:r>
                        <a:rPr lang="id-ID" sz="2000" dirty="0">
                          <a:effectLst/>
                        </a:rPr>
                        <a:t>Tujuan Audit-Terkait transaksi</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2000">
                          <a:effectLst/>
                        </a:rPr>
                        <a:t>PI kunci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2000">
                          <a:effectLst/>
                        </a:rPr>
                        <a:t>Pengujian Umum atas PI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2000">
                          <a:effectLst/>
                        </a:rPr>
                        <a:t>Pengujian substantif Umum atas transaksi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4860">
                <a:tc>
                  <a:txBody>
                    <a:bodyPr/>
                    <a:lstStyle/>
                    <a:p>
                      <a:pPr algn="ctr">
                        <a:lnSpc>
                          <a:spcPct val="107000"/>
                        </a:lnSpc>
                        <a:spcAft>
                          <a:spcPts val="0"/>
                        </a:spcAft>
                      </a:pPr>
                      <a:r>
                        <a:rPr lang="id-ID" sz="2000" dirty="0">
                          <a:effectLst/>
                        </a:rPr>
                        <a:t>Transaksi pengeluran kas secara benar dimasukkan dlm berkas utama utang dagang &amp; diringkas dg benar (posting &amp; ringkasan)</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2000" dirty="0">
                          <a:effectLst/>
                        </a:rPr>
                        <a:t>Isi berkas utama dagang diverifikasi secara internal</a:t>
                      </a:r>
                    </a:p>
                    <a:p>
                      <a:pPr>
                        <a:lnSpc>
                          <a:spcPct val="107000"/>
                        </a:lnSpc>
                        <a:spcAft>
                          <a:spcPts val="0"/>
                        </a:spcAft>
                      </a:pPr>
                      <a:r>
                        <a:rPr lang="id-ID" sz="2000" dirty="0">
                          <a:effectLst/>
                        </a:rPr>
                        <a:t> </a:t>
                      </a:r>
                    </a:p>
                    <a:p>
                      <a:pPr>
                        <a:lnSpc>
                          <a:spcPct val="107000"/>
                        </a:lnSpc>
                        <a:spcAft>
                          <a:spcPts val="0"/>
                        </a:spcAft>
                      </a:pPr>
                      <a:r>
                        <a:rPr lang="id-ID" sz="2000" dirty="0">
                          <a:solidFill>
                            <a:srgbClr val="FF0000"/>
                          </a:solidFill>
                          <a:effectLst/>
                        </a:rPr>
                        <a:t>Berkas utama utang dagang atau total neraca saldo dibandingkan dg saldo buku besar</a:t>
                      </a:r>
                      <a:endParaRPr lang="id-ID"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2000" dirty="0">
                          <a:effectLst/>
                        </a:rPr>
                        <a:t>Memeriksa indikasi adanya verifikasi internal</a:t>
                      </a:r>
                    </a:p>
                    <a:p>
                      <a:pPr>
                        <a:lnSpc>
                          <a:spcPct val="107000"/>
                        </a:lnSpc>
                        <a:spcAft>
                          <a:spcPts val="0"/>
                        </a:spcAft>
                      </a:pPr>
                      <a:endParaRPr lang="id-ID" sz="2000" dirty="0" smtClean="0">
                        <a:effectLst/>
                      </a:endParaRPr>
                    </a:p>
                    <a:p>
                      <a:pPr>
                        <a:lnSpc>
                          <a:spcPct val="107000"/>
                        </a:lnSpc>
                        <a:spcAft>
                          <a:spcPts val="0"/>
                        </a:spcAft>
                      </a:pPr>
                      <a:r>
                        <a:rPr lang="id-ID" sz="2000" dirty="0" smtClean="0">
                          <a:solidFill>
                            <a:srgbClr val="FF0000"/>
                          </a:solidFill>
                          <a:effectLst/>
                        </a:rPr>
                        <a:t>Memeriksa </a:t>
                      </a:r>
                      <a:r>
                        <a:rPr lang="id-ID" sz="2000" dirty="0">
                          <a:solidFill>
                            <a:srgbClr val="FF0000"/>
                          </a:solidFill>
                          <a:effectLst/>
                        </a:rPr>
                        <a:t>paraf dalam akun buku besar yg mengindikasikan verifikasi</a:t>
                      </a:r>
                      <a:endParaRPr lang="id-ID"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2000" dirty="0">
                          <a:effectLst/>
                        </a:rPr>
                        <a:t>Menguji akurasi klerikal dg menjumlahkan jurnal kebawah dan menelusuri posting ke buku besar dan berkas utama utang dagang</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637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8001000" cy="914399"/>
          </a:xfrm>
        </p:spPr>
        <p:txBody>
          <a:bodyPr>
            <a:noAutofit/>
          </a:bodyPr>
          <a:lstStyle/>
          <a:p>
            <a:r>
              <a:rPr lang="id-ID" sz="2000" b="1" dirty="0" smtClean="0"/>
              <a:t/>
            </a:r>
            <a:br>
              <a:rPr lang="id-ID" sz="2000" b="1" dirty="0" smtClean="0"/>
            </a:br>
            <a:r>
              <a:rPr lang="id-ID" sz="2000" b="1" dirty="0" smtClean="0"/>
              <a:t/>
            </a:r>
            <a:br>
              <a:rPr lang="id-ID" sz="2000" b="1" dirty="0" smtClean="0"/>
            </a:br>
            <a:r>
              <a:rPr lang="id-ID" sz="2000" b="1" dirty="0" smtClean="0"/>
              <a:t>RINGKASAN </a:t>
            </a:r>
            <a:r>
              <a:rPr lang="id-ID" sz="2000" b="1" dirty="0"/>
              <a:t>TUJUAN AUDIT TERKAIT TRANSAKSI, PENGENDALIAN KUNCI, PENGUJIAN PENGENDALIAN &amp; SUBSTANTIF ATAS TRANSAKSI </a:t>
            </a:r>
            <a:r>
              <a:rPr lang="id-ID" sz="2000" b="1" dirty="0" smtClean="0"/>
              <a:t>PENGELURAN KAS lanjut....</a:t>
            </a:r>
            <a:br>
              <a:rPr lang="id-ID" sz="2000" b="1" dirty="0" smtClean="0"/>
            </a:br>
            <a:r>
              <a:rPr lang="id-ID" sz="2000" b="1" dirty="0" smtClean="0"/>
              <a:t/>
            </a:r>
            <a:br>
              <a:rPr lang="id-ID" sz="2000" b="1" dirty="0" smtClean="0"/>
            </a:br>
            <a:endParaRPr lang="en-US" sz="2000" dirty="0"/>
          </a:p>
        </p:txBody>
      </p:sp>
      <p:sp>
        <p:nvSpPr>
          <p:cNvPr id="3" name="Content Placeholder 2"/>
          <p:cNvSpPr>
            <a:spLocks noGrp="1"/>
          </p:cNvSpPr>
          <p:nvPr>
            <p:ph idx="1"/>
          </p:nvPr>
        </p:nvSpPr>
        <p:spPr>
          <a:xfrm>
            <a:off x="609600" y="1676399"/>
            <a:ext cx="8001000" cy="4258733"/>
          </a:xfrm>
        </p:spPr>
        <p:txBody>
          <a:bodyPr>
            <a:normAutofit/>
          </a:bodyPr>
          <a:lstStyle/>
          <a:p>
            <a:pPr marL="0" indent="0">
              <a:buNone/>
            </a:pPr>
            <a:r>
              <a:rPr lang="en-US" dirty="0"/>
              <a:t> </a:t>
            </a:r>
            <a:endParaRPr lang="en-US" sz="36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58438946"/>
              </p:ext>
            </p:extLst>
          </p:nvPr>
        </p:nvGraphicFramePr>
        <p:xfrm>
          <a:off x="609600" y="1524001"/>
          <a:ext cx="8001000" cy="4695952"/>
        </p:xfrm>
        <a:graphic>
          <a:graphicData uri="http://schemas.openxmlformats.org/drawingml/2006/table">
            <a:tbl>
              <a:tblPr firstRow="1" firstCol="1" bandRow="1">
                <a:tableStyleId>{5C22544A-7EE6-4342-B048-85BDC9FD1C3A}</a:tableStyleId>
              </a:tblPr>
              <a:tblGrid>
                <a:gridCol w="1631082"/>
                <a:gridCol w="2264702"/>
                <a:gridCol w="1886660"/>
                <a:gridCol w="2218556"/>
              </a:tblGrid>
              <a:tr h="529934">
                <a:tc>
                  <a:txBody>
                    <a:bodyPr/>
                    <a:lstStyle/>
                    <a:p>
                      <a:pPr algn="ctr">
                        <a:lnSpc>
                          <a:spcPct val="107000"/>
                        </a:lnSpc>
                        <a:spcAft>
                          <a:spcPts val="0"/>
                        </a:spcAft>
                      </a:pPr>
                      <a:r>
                        <a:rPr lang="id-ID" sz="1800" dirty="0">
                          <a:effectLst/>
                        </a:rPr>
                        <a:t>Tujuan Audit-Terkait transaksi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PI kunci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a:effectLst/>
                        </a:rPr>
                        <a:t>Pengujian Umum atas PI</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dirty="0">
                          <a:effectLst/>
                        </a:rPr>
                        <a:t>Pengujian substantif Umum atas transaksi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8313">
                <a:tc>
                  <a:txBody>
                    <a:bodyPr/>
                    <a:lstStyle/>
                    <a:p>
                      <a:pPr algn="ctr">
                        <a:lnSpc>
                          <a:spcPct val="107000"/>
                        </a:lnSpc>
                        <a:spcAft>
                          <a:spcPts val="0"/>
                        </a:spcAft>
                      </a:pPr>
                      <a:r>
                        <a:rPr lang="id-ID" sz="1800" dirty="0">
                          <a:effectLst/>
                        </a:rPr>
                        <a:t>Transaksi pengeluaran kas diklasifikasikan dg benar (klasifikasi)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solidFill>
                            <a:srgbClr val="FF0000"/>
                          </a:solidFill>
                          <a:effectLst/>
                        </a:rPr>
                        <a:t>Digunakan bagan akun yg memadai</a:t>
                      </a:r>
                    </a:p>
                    <a:p>
                      <a:pPr>
                        <a:lnSpc>
                          <a:spcPct val="107000"/>
                        </a:lnSpc>
                        <a:spcAft>
                          <a:spcPts val="0"/>
                        </a:spcAft>
                      </a:pPr>
                      <a:r>
                        <a:rPr lang="id-ID" sz="1800" dirty="0">
                          <a:solidFill>
                            <a:srgbClr val="FF0000"/>
                          </a:solidFill>
                          <a:effectLst/>
                        </a:rPr>
                        <a:t>Klasifikasi akun diverifikasi secara internal</a:t>
                      </a:r>
                    </a:p>
                    <a:p>
                      <a:pPr>
                        <a:lnSpc>
                          <a:spcPct val="107000"/>
                        </a:lnSpc>
                        <a:spcAft>
                          <a:spcPts val="0"/>
                        </a:spcAft>
                      </a:pPr>
                      <a:r>
                        <a:rPr lang="id-ID" sz="1800" dirty="0">
                          <a:effectLst/>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solidFill>
                            <a:srgbClr val="FF0000"/>
                          </a:solidFill>
                          <a:effectLst/>
                        </a:rPr>
                        <a:t>Memeriksa prosedur manual dan bagan akun</a:t>
                      </a:r>
                    </a:p>
                    <a:p>
                      <a:pPr>
                        <a:lnSpc>
                          <a:spcPct val="107000"/>
                        </a:lnSpc>
                        <a:spcAft>
                          <a:spcPts val="0"/>
                        </a:spcAft>
                      </a:pPr>
                      <a:r>
                        <a:rPr lang="id-ID" sz="1800" dirty="0">
                          <a:solidFill>
                            <a:srgbClr val="FF0000"/>
                          </a:solidFill>
                          <a:effectLst/>
                        </a:rPr>
                        <a:t>Memeriksa indikasi adanya verifikasi internal</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solidFill>
                            <a:srgbClr val="FF0000"/>
                          </a:solidFill>
                          <a:effectLst/>
                        </a:rPr>
                        <a:t>Membandingkan klasifikasi dg bagan akun, merujuk pd faktur vendor &amp; jurnal akuisisi</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7907">
                <a:tc>
                  <a:txBody>
                    <a:bodyPr/>
                    <a:lstStyle/>
                    <a:p>
                      <a:pPr algn="ctr">
                        <a:lnSpc>
                          <a:spcPct val="107000"/>
                        </a:lnSpc>
                        <a:spcAft>
                          <a:spcPts val="0"/>
                        </a:spcAft>
                      </a:pPr>
                      <a:r>
                        <a:rPr lang="id-ID" sz="1800" dirty="0">
                          <a:effectLst/>
                        </a:rPr>
                        <a:t>Transaksi pengeluaran kas dicatat pd tgl yg benar (waktu)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Prosedur pencatatan transaksi dilakukan segera setelah barang dan jasa diterima</a:t>
                      </a:r>
                    </a:p>
                    <a:p>
                      <a:pPr>
                        <a:lnSpc>
                          <a:spcPct val="107000"/>
                        </a:lnSpc>
                        <a:spcAft>
                          <a:spcPts val="0"/>
                        </a:spcAft>
                      </a:pPr>
                      <a:r>
                        <a:rPr lang="id-ID" sz="1800" dirty="0">
                          <a:solidFill>
                            <a:srgbClr val="FF0000"/>
                          </a:solidFill>
                          <a:effectLst/>
                        </a:rPr>
                        <a:t>Tgl diverifikasi secara internal</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Memeriksa manual prosedur dan cek yg blm dicatat </a:t>
                      </a:r>
                    </a:p>
                    <a:p>
                      <a:pPr>
                        <a:lnSpc>
                          <a:spcPct val="107000"/>
                        </a:lnSpc>
                        <a:spcAft>
                          <a:spcPts val="0"/>
                        </a:spcAft>
                      </a:pPr>
                      <a:r>
                        <a:rPr lang="id-ID" sz="1800" dirty="0">
                          <a:effectLst/>
                        </a:rPr>
                        <a:t> </a:t>
                      </a:r>
                    </a:p>
                    <a:p>
                      <a:pPr>
                        <a:lnSpc>
                          <a:spcPct val="107000"/>
                        </a:lnSpc>
                        <a:spcAft>
                          <a:spcPts val="0"/>
                        </a:spcAft>
                      </a:pPr>
                      <a:r>
                        <a:rPr lang="id-ID" sz="1800" dirty="0">
                          <a:solidFill>
                            <a:srgbClr val="FF0000"/>
                          </a:solidFill>
                          <a:effectLst/>
                        </a:rPr>
                        <a:t>Memeriksa indikasi adanya verifikasi internal</a:t>
                      </a:r>
                      <a:endParaRPr lang="id-ID"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800" dirty="0">
                          <a:effectLst/>
                        </a:rPr>
                        <a:t>Membandingkan tgl pd cek yg dibatalkan dg jurnal pengeluaran kas.</a:t>
                      </a:r>
                    </a:p>
                    <a:p>
                      <a:pPr>
                        <a:lnSpc>
                          <a:spcPct val="107000"/>
                        </a:lnSpc>
                        <a:spcAft>
                          <a:spcPts val="0"/>
                        </a:spcAft>
                      </a:pPr>
                      <a:r>
                        <a:rPr lang="id-ID" sz="1800" dirty="0">
                          <a:effectLst/>
                        </a:rPr>
                        <a:t> </a:t>
                      </a:r>
                      <a:r>
                        <a:rPr lang="id-ID" sz="1800" dirty="0" smtClean="0">
                          <a:effectLst/>
                        </a:rPr>
                        <a:t>Membandingkan </a:t>
                      </a:r>
                      <a:r>
                        <a:rPr lang="id-ID" sz="1800" dirty="0">
                          <a:effectLst/>
                        </a:rPr>
                        <a:t>tgl pd cek yg dibatalkan dg tgl pembatalan bank</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126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8381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200" b="1" dirty="0" smtClean="0">
                <a:solidFill>
                  <a:srgbClr val="7030A0"/>
                </a:solidFill>
              </a:rPr>
              <a:t>V. </a:t>
            </a:r>
            <a:r>
              <a:rPr lang="id-ID" sz="2000" b="1" dirty="0" smtClean="0">
                <a:solidFill>
                  <a:srgbClr val="7030A0"/>
                </a:solidFill>
              </a:rPr>
              <a:t>MENJELASKAN </a:t>
            </a:r>
            <a:r>
              <a:rPr lang="id-ID" sz="2000" b="1" dirty="0">
                <a:solidFill>
                  <a:srgbClr val="7030A0"/>
                </a:solidFill>
              </a:rPr>
              <a:t>METODOLOGI </a:t>
            </a:r>
            <a:r>
              <a:rPr lang="id-ID" sz="2000" b="1" dirty="0" smtClean="0">
                <a:solidFill>
                  <a:srgbClr val="7030A0"/>
                </a:solidFill>
              </a:rPr>
              <a:t>UNTUK MENDESAIN</a:t>
            </a:r>
            <a:br>
              <a:rPr lang="id-ID" sz="2000" b="1" dirty="0" smtClean="0">
                <a:solidFill>
                  <a:srgbClr val="7030A0"/>
                </a:solidFill>
              </a:rPr>
            </a:br>
            <a:r>
              <a:rPr lang="id-ID" sz="2000" b="1" dirty="0" smtClean="0">
                <a:solidFill>
                  <a:srgbClr val="7030A0"/>
                </a:solidFill>
              </a:rPr>
              <a:t>PENGUJIAN </a:t>
            </a:r>
            <a:r>
              <a:rPr lang="id-ID" sz="2000" b="1" dirty="0">
                <a:solidFill>
                  <a:srgbClr val="7030A0"/>
                </a:solidFill>
              </a:rPr>
              <a:t>PERINCIAN </a:t>
            </a:r>
            <a:r>
              <a:rPr lang="id-ID" sz="2000" b="1" dirty="0" smtClean="0">
                <a:solidFill>
                  <a:srgbClr val="7030A0"/>
                </a:solidFill>
              </a:rPr>
              <a:t>SALDO DLM UTANG DAGANG</a:t>
            </a:r>
            <a:r>
              <a:rPr lang="id-ID" sz="2000" b="1" dirty="0">
                <a:solidFill>
                  <a:srgbClr val="7030A0"/>
                </a:solidFill>
              </a:rPr>
              <a:t/>
            </a:r>
            <a:br>
              <a:rPr lang="id-ID" sz="2000" b="1" dirty="0">
                <a:solidFill>
                  <a:srgbClr val="7030A0"/>
                </a:solidFill>
              </a:rPr>
            </a:br>
            <a:r>
              <a:rPr lang="id-ID" sz="2000" b="1" dirty="0">
                <a:solidFill>
                  <a:srgbClr val="7030A0"/>
                </a:solidFill>
              </a:rPr>
              <a:t>          </a:t>
            </a:r>
            <a:r>
              <a:rPr lang="id-ID" sz="2000" b="1" dirty="0" smtClean="0">
                <a:solidFill>
                  <a:srgbClr val="7030A0"/>
                </a:solidFill>
              </a:rPr>
              <a:t> </a:t>
            </a:r>
            <a:r>
              <a:rPr lang="id-ID" sz="2000" b="1" dirty="0">
                <a:solidFill>
                  <a:srgbClr val="7030A0"/>
                </a:solidFill>
              </a:rPr>
              <a:t>MENGGUNAKAN </a:t>
            </a:r>
            <a:r>
              <a:rPr lang="id-ID" sz="2000" b="1" dirty="0" smtClean="0">
                <a:solidFill>
                  <a:srgbClr val="7030A0"/>
                </a:solidFill>
              </a:rPr>
              <a:t>MODEL RISIKO </a:t>
            </a:r>
            <a:r>
              <a:rPr lang="id-ID" sz="2000" b="1" dirty="0">
                <a:solidFill>
                  <a:srgbClr val="7030A0"/>
                </a:solidFill>
              </a:rPr>
              <a:t>AUDIT</a:t>
            </a:r>
            <a:br>
              <a:rPr lang="id-ID" sz="2000" b="1" dirty="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533400" y="1676400"/>
            <a:ext cx="8000999" cy="4411132"/>
          </a:xfrm>
        </p:spPr>
        <p:txBody>
          <a:bodyPr>
            <a:normAutofit lnSpcReduction="10000"/>
          </a:bodyPr>
          <a:lstStyle/>
          <a:p>
            <a:pPr marL="457200" indent="-457200" algn="just">
              <a:buAutoNum type="arabicPeriod"/>
            </a:pPr>
            <a:r>
              <a:rPr lang="id-ID" sz="2000" b="1" dirty="0" smtClean="0">
                <a:solidFill>
                  <a:schemeClr val="accent2"/>
                </a:solidFill>
              </a:rPr>
              <a:t>MENGINDENTIFIKASI RISIKO BISNIS KLIEN – UTANG DAGANG </a:t>
            </a:r>
            <a:r>
              <a:rPr lang="id-ID" sz="1600" b="1" i="1" dirty="0" smtClean="0">
                <a:solidFill>
                  <a:srgbClr val="FF0000"/>
                </a:solidFill>
              </a:rPr>
              <a:t>( PENJUAL BISA MEMILIKI AKSES PD PENCATATA UTANG DAGANG, SHG DPT MELAKUKAN REKONSILIASI TRANSAKSI)</a:t>
            </a:r>
          </a:p>
          <a:p>
            <a:pPr marL="457200" indent="-457200" algn="just">
              <a:buAutoNum type="arabicPeriod"/>
            </a:pPr>
            <a:r>
              <a:rPr lang="id-ID" sz="2000" b="1" dirty="0" smtClean="0">
                <a:solidFill>
                  <a:srgbClr val="FF0000"/>
                </a:solidFill>
              </a:rPr>
              <a:t>MENETAPKAN SALAH SAJI YG DPT DITERIMA &amp; MENILAI RISIKO BAWAAN </a:t>
            </a:r>
            <a:r>
              <a:rPr lang="id-ID" sz="1600" b="1" i="1" dirty="0" smtClean="0">
                <a:solidFill>
                  <a:srgbClr val="7030A0"/>
                </a:solidFill>
              </a:rPr>
              <a:t>(HUTANG CENDERUNG DIKUR</a:t>
            </a:r>
            <a:r>
              <a:rPr lang="id-ID" sz="1800" b="1" i="1" dirty="0" smtClean="0">
                <a:solidFill>
                  <a:srgbClr val="7030A0"/>
                </a:solidFill>
              </a:rPr>
              <a:t>ANGI/DIHILANGKAN, MK RISIKO BAWAAN RELATI</a:t>
            </a:r>
            <a:r>
              <a:rPr lang="id-ID" sz="2000" b="1" i="1" dirty="0" smtClean="0">
                <a:solidFill>
                  <a:srgbClr val="7030A0"/>
                </a:solidFill>
              </a:rPr>
              <a:t>F TINGGI</a:t>
            </a:r>
          </a:p>
          <a:p>
            <a:pPr marL="457200" indent="-457200" algn="just">
              <a:buAutoNum type="arabicPeriod"/>
            </a:pPr>
            <a:r>
              <a:rPr lang="id-ID" sz="2000" b="1" dirty="0" smtClean="0">
                <a:solidFill>
                  <a:srgbClr val="7030A0"/>
                </a:solidFill>
              </a:rPr>
              <a:t>MENILAI RISIKO PENGENDALIAN &amp; MENDESAIN SERTA MELAKUKANPENGUJIAN PENGENDALIAN &amp; SUBSTANTIF ATAS TRANSAKSI</a:t>
            </a:r>
          </a:p>
          <a:p>
            <a:pPr marL="0" indent="0" algn="just">
              <a:buNone/>
            </a:pPr>
            <a:r>
              <a:rPr lang="id-ID" sz="2000" b="1" dirty="0" smtClean="0">
                <a:solidFill>
                  <a:srgbClr val="FF0000"/>
                </a:solidFill>
              </a:rPr>
              <a:t>a.   Asumsi bahwa klien memiliki PI sangat efektif</a:t>
            </a:r>
          </a:p>
          <a:p>
            <a:pPr marL="0" indent="0" algn="just">
              <a:buNone/>
            </a:pPr>
            <a:r>
              <a:rPr lang="id-ID" sz="2000" b="1" dirty="0" smtClean="0">
                <a:solidFill>
                  <a:srgbClr val="FF0000"/>
                </a:solidFill>
              </a:rPr>
              <a:t>b.   Asumsi bahwa lap.penerimaan tidak digunakan dan klien menunda</a:t>
            </a:r>
          </a:p>
          <a:p>
            <a:pPr marL="0" indent="0" algn="just">
              <a:buNone/>
            </a:pPr>
            <a:r>
              <a:rPr lang="id-ID" sz="2000" b="1" dirty="0">
                <a:solidFill>
                  <a:srgbClr val="FF0000"/>
                </a:solidFill>
              </a:rPr>
              <a:t> </a:t>
            </a:r>
            <a:r>
              <a:rPr lang="id-ID" sz="2000" b="1" dirty="0" smtClean="0">
                <a:solidFill>
                  <a:srgbClr val="FF0000"/>
                </a:solidFill>
              </a:rPr>
              <a:t>     mencata akuisisi sampai pengeluaran kas dilakukan</a:t>
            </a:r>
            <a:endParaRPr lang="id-ID" sz="2800" b="1" dirty="0">
              <a:solidFill>
                <a:srgbClr val="FF0000"/>
              </a:solidFill>
            </a:endParaRPr>
          </a:p>
        </p:txBody>
      </p:sp>
    </p:spTree>
    <p:extLst>
      <p:ext uri="{BB962C8B-B14F-4D97-AF65-F5344CB8AC3E}">
        <p14:creationId xmlns:p14="http://schemas.microsoft.com/office/powerpoint/2010/main" val="2369922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8381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2700" b="1" dirty="0" smtClean="0">
                <a:solidFill>
                  <a:srgbClr val="7030A0"/>
                </a:solidFill>
              </a:rPr>
              <a:t>VI</a:t>
            </a:r>
            <a:r>
              <a:rPr lang="id-ID" sz="2700" b="1" dirty="0">
                <a:solidFill>
                  <a:srgbClr val="7030A0"/>
                </a:solidFill>
              </a:rPr>
              <a:t>.     MENDESAIN DAN MELAKUKAN PROSEDUR</a:t>
            </a:r>
            <a:br>
              <a:rPr lang="id-ID" sz="2700" b="1" dirty="0">
                <a:solidFill>
                  <a:srgbClr val="7030A0"/>
                </a:solidFill>
              </a:rPr>
            </a:br>
            <a:r>
              <a:rPr lang="id-ID" sz="2700" b="1" dirty="0">
                <a:solidFill>
                  <a:srgbClr val="7030A0"/>
                </a:solidFill>
              </a:rPr>
              <a:t>          ANALITIS UNTUK UTANG DAGANG</a:t>
            </a:r>
            <a:br>
              <a:rPr lang="id-ID" sz="2700" b="1" dirty="0">
                <a:solidFill>
                  <a:srgbClr val="7030A0"/>
                </a:solidFill>
              </a:rPr>
            </a:br>
            <a:r>
              <a:rPr lang="id-ID" sz="1800" b="1" dirty="0" smtClean="0">
                <a:solidFill>
                  <a:srgbClr val="7030A0"/>
                </a:solidFill>
              </a:rPr>
              <a:t/>
            </a:r>
            <a:br>
              <a:rPr lang="id-ID" sz="1800" b="1" dirty="0" smtClean="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930852"/>
              </p:ext>
            </p:extLst>
          </p:nvPr>
        </p:nvGraphicFramePr>
        <p:xfrm>
          <a:off x="533400" y="1676400"/>
          <a:ext cx="8001000" cy="4648200"/>
        </p:xfrm>
        <a:graphic>
          <a:graphicData uri="http://schemas.openxmlformats.org/drawingml/2006/table">
            <a:tbl>
              <a:tblPr firstRow="1" bandRow="1">
                <a:tableStyleId>{5C22544A-7EE6-4342-B048-85BDC9FD1C3A}</a:tableStyleId>
              </a:tblPr>
              <a:tblGrid>
                <a:gridCol w="4000500"/>
                <a:gridCol w="4000500"/>
              </a:tblGrid>
              <a:tr h="495356">
                <a:tc>
                  <a:txBody>
                    <a:bodyPr/>
                    <a:lstStyle/>
                    <a:p>
                      <a:pPr algn="ctr"/>
                      <a:r>
                        <a:rPr lang="id-ID" sz="2000" dirty="0" smtClean="0"/>
                        <a:t>Prosedur Analitis</a:t>
                      </a:r>
                      <a:endParaRPr lang="id-ID" sz="2000" dirty="0"/>
                    </a:p>
                  </a:txBody>
                  <a:tcPr/>
                </a:tc>
                <a:tc>
                  <a:txBody>
                    <a:bodyPr/>
                    <a:lstStyle/>
                    <a:p>
                      <a:pPr algn="ctr"/>
                      <a:r>
                        <a:rPr lang="id-ID" sz="2000" dirty="0" smtClean="0"/>
                        <a:t>Salah saji yg mungkin terjadi</a:t>
                      </a:r>
                      <a:endParaRPr lang="id-ID" sz="2000" dirty="0"/>
                    </a:p>
                  </a:txBody>
                  <a:tcPr/>
                </a:tc>
              </a:tr>
              <a:tr h="854997">
                <a:tc>
                  <a:txBody>
                    <a:bodyPr/>
                    <a:lstStyle/>
                    <a:p>
                      <a:r>
                        <a:rPr lang="id-ID" sz="2000" dirty="0" smtClean="0"/>
                        <a:t>Membandingkan</a:t>
                      </a:r>
                      <a:r>
                        <a:rPr lang="id-ID" sz="2000" baseline="0" dirty="0" smtClean="0"/>
                        <a:t> akun terkait dg th2 sblumnya</a:t>
                      </a:r>
                      <a:endParaRPr lang="id-ID" sz="2000" dirty="0"/>
                    </a:p>
                  </a:txBody>
                  <a:tcPr/>
                </a:tc>
                <a:tc>
                  <a:txBody>
                    <a:bodyPr/>
                    <a:lstStyle/>
                    <a:p>
                      <a:r>
                        <a:rPr lang="id-ID" sz="2000" dirty="0" smtClean="0"/>
                        <a:t>Salah saji klasifikasi untuk utang dagang &amp; beban</a:t>
                      </a:r>
                      <a:endParaRPr lang="id-ID" sz="2000" dirty="0"/>
                    </a:p>
                  </a:txBody>
                  <a:tcPr/>
                </a:tc>
              </a:tr>
              <a:tr h="1221425">
                <a:tc>
                  <a:txBody>
                    <a:bodyPr/>
                    <a:lstStyle/>
                    <a:p>
                      <a:r>
                        <a:rPr lang="id-ID" sz="2000" dirty="0" smtClean="0">
                          <a:solidFill>
                            <a:srgbClr val="FF0000"/>
                          </a:solidFill>
                        </a:rPr>
                        <a:t>Menelaah daftar utang</a:t>
                      </a:r>
                      <a:r>
                        <a:rPr lang="id-ID" sz="2000" baseline="0" dirty="0" smtClean="0">
                          <a:solidFill>
                            <a:srgbClr val="FF0000"/>
                          </a:solidFill>
                        </a:rPr>
                        <a:t> dagang untuk utang yg tidak lazim, nonvendor, dan utang yg –berbunga</a:t>
                      </a:r>
                      <a:endParaRPr lang="id-ID" sz="2000" dirty="0">
                        <a:solidFill>
                          <a:srgbClr val="FF0000"/>
                        </a:solidFill>
                      </a:endParaRPr>
                    </a:p>
                  </a:txBody>
                  <a:tcPr/>
                </a:tc>
                <a:tc>
                  <a:txBody>
                    <a:bodyPr/>
                    <a:lstStyle/>
                    <a:p>
                      <a:r>
                        <a:rPr lang="id-ID" sz="2000" dirty="0" smtClean="0">
                          <a:solidFill>
                            <a:srgbClr val="FF0000"/>
                          </a:solidFill>
                        </a:rPr>
                        <a:t>Salah</a:t>
                      </a:r>
                      <a:r>
                        <a:rPr lang="id-ID" sz="2000" baseline="0" dirty="0" smtClean="0">
                          <a:solidFill>
                            <a:srgbClr val="FF0000"/>
                          </a:solidFill>
                        </a:rPr>
                        <a:t> saji klasifikasi untuk utang non dagang</a:t>
                      </a:r>
                      <a:endParaRPr lang="id-ID" sz="2000" dirty="0">
                        <a:solidFill>
                          <a:srgbClr val="FF0000"/>
                        </a:solidFill>
                      </a:endParaRPr>
                    </a:p>
                  </a:txBody>
                  <a:tcPr/>
                </a:tc>
              </a:tr>
              <a:tr h="854997">
                <a:tc>
                  <a:txBody>
                    <a:bodyPr/>
                    <a:lstStyle/>
                    <a:p>
                      <a:r>
                        <a:rPr lang="id-ID" sz="2000" dirty="0" smtClean="0"/>
                        <a:t>Membandingkan masing-2 utang dagang dg th2 sblumnya</a:t>
                      </a:r>
                      <a:endParaRPr lang="id-ID" sz="2000" dirty="0"/>
                    </a:p>
                  </a:txBody>
                  <a:tcPr/>
                </a:tc>
                <a:tc>
                  <a:txBody>
                    <a:bodyPr/>
                    <a:lstStyle/>
                    <a:p>
                      <a:r>
                        <a:rPr lang="id-ID" sz="2000" dirty="0" smtClean="0"/>
                        <a:t>Tagihan yg tdk tercatat / tidak ada, atu salah saji</a:t>
                      </a:r>
                      <a:endParaRPr lang="id-ID" sz="2000" dirty="0"/>
                    </a:p>
                  </a:txBody>
                  <a:tcPr/>
                </a:tc>
              </a:tr>
              <a:tr h="1221425">
                <a:tc>
                  <a:txBody>
                    <a:bodyPr/>
                    <a:lstStyle/>
                    <a:p>
                      <a:r>
                        <a:rPr lang="id-ID" sz="2000" dirty="0" smtClean="0">
                          <a:solidFill>
                            <a:srgbClr val="00B050"/>
                          </a:solidFill>
                        </a:rPr>
                        <a:t>Menghitung</a:t>
                      </a:r>
                      <a:r>
                        <a:rPr lang="id-ID" sz="2000" baseline="0" dirty="0" smtClean="0">
                          <a:solidFill>
                            <a:srgbClr val="00B050"/>
                          </a:solidFill>
                        </a:rPr>
                        <a:t> rasio, spt pembelian dibagi dg utang dagang, dan utang dagang dibagi dg utang lancar</a:t>
                      </a:r>
                      <a:endParaRPr lang="id-ID" sz="2000" dirty="0">
                        <a:solidFill>
                          <a:srgbClr val="00B050"/>
                        </a:solidFill>
                      </a:endParaRPr>
                    </a:p>
                  </a:txBody>
                  <a:tcPr/>
                </a:tc>
                <a:tc>
                  <a:txBody>
                    <a:bodyPr/>
                    <a:lstStyle/>
                    <a:p>
                      <a:r>
                        <a:rPr lang="id-ID" sz="2000" dirty="0" smtClean="0">
                          <a:solidFill>
                            <a:srgbClr val="00B050"/>
                          </a:solidFill>
                        </a:rPr>
                        <a:t>Tagihan yg tdk tercatat / tidak ada, atu salah saji</a:t>
                      </a:r>
                      <a:endParaRPr lang="id-ID" sz="2000" dirty="0">
                        <a:solidFill>
                          <a:srgbClr val="00B050"/>
                        </a:solidFill>
                      </a:endParaRPr>
                    </a:p>
                  </a:txBody>
                  <a:tcPr/>
                </a:tc>
              </a:tr>
            </a:tbl>
          </a:graphicData>
        </a:graphic>
      </p:graphicFrame>
    </p:spTree>
    <p:extLst>
      <p:ext uri="{BB962C8B-B14F-4D97-AF65-F5344CB8AC3E}">
        <p14:creationId xmlns:p14="http://schemas.microsoft.com/office/powerpoint/2010/main" val="262471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a:solidFill>
                  <a:srgbClr val="FF0000"/>
                </a:solidFill>
              </a:rPr>
              <a:t>AUDIT SIKLUS AKUISISI &amp; PEMBAYARAN : PENGUJIAN PENGENDALIAN , PENGUJIAN SUBSTANTIF </a:t>
            </a:r>
            <a:br>
              <a:rPr lang="id-ID" sz="2000" b="1" dirty="0">
                <a:solidFill>
                  <a:srgbClr val="FF0000"/>
                </a:solidFill>
              </a:rPr>
            </a:br>
            <a:r>
              <a:rPr lang="id-ID" sz="2000" b="1" dirty="0">
                <a:solidFill>
                  <a:srgbClr val="FF0000"/>
                </a:solidFill>
              </a:rPr>
              <a:t>ATAS TRANSAKSI &amp; HUTANGDAGANG</a:t>
            </a:r>
            <a:br>
              <a:rPr lang="id-ID" sz="2000" b="1" dirty="0">
                <a:solidFill>
                  <a:srgbClr val="FF000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rmAutofit/>
          </a:bodyPr>
          <a:lstStyle/>
          <a:p>
            <a:pPr marL="0" indent="0">
              <a:buNone/>
            </a:pPr>
            <a:r>
              <a:rPr lang="id-ID" sz="2000" b="1" dirty="0" smtClean="0">
                <a:solidFill>
                  <a:srgbClr val="00B050"/>
                </a:solidFill>
              </a:rPr>
              <a:t>AKUISISI BARANG &amp; JASA MELIPUTI:</a:t>
            </a:r>
          </a:p>
          <a:p>
            <a:pPr marL="0" indent="0">
              <a:buNone/>
            </a:pPr>
            <a:endParaRPr lang="id-ID" sz="2000" b="1" dirty="0" smtClean="0">
              <a:solidFill>
                <a:srgbClr val="C00000"/>
              </a:solidFill>
            </a:endParaRPr>
          </a:p>
          <a:p>
            <a:pPr marL="457200" indent="-457200">
              <a:buAutoNum type="arabicPeriod"/>
            </a:pPr>
            <a:r>
              <a:rPr lang="id-ID" sz="2000" b="1" dirty="0" smtClean="0">
                <a:solidFill>
                  <a:srgbClr val="7030A0"/>
                </a:solidFill>
              </a:rPr>
              <a:t>BAHAN BAKU</a:t>
            </a:r>
          </a:p>
          <a:p>
            <a:pPr marL="457200" indent="-457200">
              <a:buAutoNum type="arabicPeriod"/>
            </a:pPr>
            <a:r>
              <a:rPr lang="id-ID" sz="2000" b="1" dirty="0" smtClean="0">
                <a:solidFill>
                  <a:srgbClr val="7030A0"/>
                </a:solidFill>
              </a:rPr>
              <a:t>PERALATAN</a:t>
            </a:r>
          </a:p>
          <a:p>
            <a:pPr marL="457200" indent="-457200">
              <a:buAutoNum type="arabicPeriod"/>
            </a:pPr>
            <a:r>
              <a:rPr lang="id-ID" sz="2000" b="1" dirty="0" smtClean="0">
                <a:solidFill>
                  <a:srgbClr val="7030A0"/>
                </a:solidFill>
              </a:rPr>
              <a:t>PERLENGKAPAN</a:t>
            </a:r>
          </a:p>
          <a:p>
            <a:pPr marL="457200" indent="-457200">
              <a:buAutoNum type="arabicPeriod"/>
            </a:pPr>
            <a:r>
              <a:rPr lang="id-ID" sz="2000" b="1" dirty="0" smtClean="0">
                <a:solidFill>
                  <a:srgbClr val="7030A0"/>
                </a:solidFill>
              </a:rPr>
              <a:t>UTILITIS</a:t>
            </a:r>
          </a:p>
          <a:p>
            <a:pPr marL="457200" indent="-457200">
              <a:buAutoNum type="arabicPeriod"/>
            </a:pPr>
            <a:r>
              <a:rPr lang="id-ID" sz="2000" b="1" dirty="0" smtClean="0">
                <a:solidFill>
                  <a:srgbClr val="7030A0"/>
                </a:solidFill>
              </a:rPr>
              <a:t>PERBAIKAN</a:t>
            </a:r>
          </a:p>
          <a:p>
            <a:pPr marL="457200" indent="-457200">
              <a:buAutoNum type="arabicPeriod"/>
            </a:pPr>
            <a:r>
              <a:rPr lang="id-ID" sz="2000" b="1" dirty="0" smtClean="0">
                <a:solidFill>
                  <a:srgbClr val="7030A0"/>
                </a:solidFill>
              </a:rPr>
              <a:t>PEMELIHARAANN</a:t>
            </a:r>
          </a:p>
          <a:p>
            <a:pPr marL="457200" indent="-457200">
              <a:buAutoNum type="arabicPeriod"/>
            </a:pPr>
            <a:r>
              <a:rPr lang="id-ID" sz="2000" b="1" dirty="0" smtClean="0">
                <a:solidFill>
                  <a:srgbClr val="7030A0"/>
                </a:solidFill>
              </a:rPr>
              <a:t>PENELITIAN &amp; PENGEMBANGAN</a:t>
            </a:r>
          </a:p>
        </p:txBody>
      </p:sp>
    </p:spTree>
    <p:extLst>
      <p:ext uri="{BB962C8B-B14F-4D97-AF65-F5344CB8AC3E}">
        <p14:creationId xmlns:p14="http://schemas.microsoft.com/office/powerpoint/2010/main" val="114323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8381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200" b="1" dirty="0" smtClean="0">
                <a:solidFill>
                  <a:schemeClr val="accent2"/>
                </a:solidFill>
              </a:rPr>
              <a:t>VII</a:t>
            </a:r>
            <a:r>
              <a:rPr lang="id-ID" sz="2200" b="1" dirty="0">
                <a:solidFill>
                  <a:schemeClr val="accent2"/>
                </a:solidFill>
              </a:rPr>
              <a:t>.   MENDESAIN &amp; MELAKUKAN </a:t>
            </a:r>
            <a:r>
              <a:rPr lang="id-ID" sz="2200" b="1" dirty="0" smtClean="0">
                <a:solidFill>
                  <a:schemeClr val="accent2"/>
                </a:solidFill>
              </a:rPr>
              <a:t>PENGUJIAN PERINCI SALDO </a:t>
            </a:r>
            <a:r>
              <a:rPr lang="id-ID" sz="2200" b="1" dirty="0">
                <a:solidFill>
                  <a:schemeClr val="accent2"/>
                </a:solidFill>
              </a:rPr>
              <a:t>UNTUK UTANG </a:t>
            </a:r>
            <a:r>
              <a:rPr lang="id-ID" sz="2200" b="1" dirty="0" smtClean="0">
                <a:solidFill>
                  <a:schemeClr val="accent2"/>
                </a:solidFill>
              </a:rPr>
              <a:t>DAGANG TERMASUK PENGUJIAN </a:t>
            </a:r>
            <a:br>
              <a:rPr lang="id-ID" sz="2200" b="1" dirty="0" smtClean="0">
                <a:solidFill>
                  <a:schemeClr val="accent2"/>
                </a:solidFill>
              </a:rPr>
            </a:br>
            <a:r>
              <a:rPr lang="id-ID" sz="2200" b="1" dirty="0" smtClean="0">
                <a:solidFill>
                  <a:schemeClr val="accent2"/>
                </a:solidFill>
              </a:rPr>
              <a:t>UTANG </a:t>
            </a:r>
            <a:r>
              <a:rPr lang="id-ID" sz="2200" b="1" dirty="0">
                <a:solidFill>
                  <a:schemeClr val="accent2"/>
                </a:solidFill>
              </a:rPr>
              <a:t>LEWAT WAKTU</a:t>
            </a:r>
            <a:br>
              <a:rPr lang="id-ID" sz="2200" b="1" dirty="0">
                <a:solidFill>
                  <a:schemeClr val="accent2"/>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6664743"/>
              </p:ext>
            </p:extLst>
          </p:nvPr>
        </p:nvGraphicFramePr>
        <p:xfrm>
          <a:off x="533400" y="1676400"/>
          <a:ext cx="8001000" cy="5491217"/>
        </p:xfrm>
        <a:graphic>
          <a:graphicData uri="http://schemas.openxmlformats.org/drawingml/2006/table">
            <a:tbl>
              <a:tblPr firstRow="1" bandRow="1">
                <a:tableStyleId>{5C22544A-7EE6-4342-B048-85BDC9FD1C3A}</a:tableStyleId>
              </a:tblPr>
              <a:tblGrid>
                <a:gridCol w="2667000"/>
                <a:gridCol w="2667000"/>
                <a:gridCol w="2667000"/>
              </a:tblGrid>
              <a:tr h="437830">
                <a:tc gridSpan="3">
                  <a:txBody>
                    <a:bodyPr/>
                    <a:lstStyle/>
                    <a:p>
                      <a:r>
                        <a:rPr lang="id-ID" dirty="0" smtClean="0"/>
                        <a:t>TUJAN AUDIT SALDO &amp; PENGUJIAN PERINCIAN</a:t>
                      </a:r>
                      <a:r>
                        <a:rPr lang="id-ID" baseline="0" dirty="0" smtClean="0"/>
                        <a:t> SO. UTANG DAGANG</a:t>
                      </a:r>
                      <a:endParaRPr lang="id-ID" dirty="0"/>
                    </a:p>
                  </a:txBody>
                  <a:tcPr/>
                </a:tc>
                <a:tc hMerge="1">
                  <a:txBody>
                    <a:bodyPr/>
                    <a:lstStyle/>
                    <a:p>
                      <a:endParaRPr lang="id-ID" dirty="0"/>
                    </a:p>
                  </a:txBody>
                  <a:tcPr/>
                </a:tc>
                <a:tc hMerge="1">
                  <a:txBody>
                    <a:bodyPr/>
                    <a:lstStyle/>
                    <a:p>
                      <a:endParaRPr lang="id-ID" dirty="0"/>
                    </a:p>
                  </a:txBody>
                  <a:tcPr/>
                </a:tc>
              </a:tr>
              <a:tr h="755707">
                <a:tc>
                  <a:txBody>
                    <a:bodyPr/>
                    <a:lstStyle/>
                    <a:p>
                      <a:pPr algn="ctr"/>
                      <a:r>
                        <a:rPr lang="id-ID" b="0" dirty="0" smtClean="0">
                          <a:solidFill>
                            <a:srgbClr val="0070C0"/>
                          </a:solidFill>
                        </a:rPr>
                        <a:t>Tujuan</a:t>
                      </a:r>
                      <a:r>
                        <a:rPr lang="id-ID" b="0" baseline="0" dirty="0" smtClean="0">
                          <a:solidFill>
                            <a:srgbClr val="0070C0"/>
                          </a:solidFill>
                        </a:rPr>
                        <a:t> Audit</a:t>
                      </a:r>
                      <a:endParaRPr lang="id-ID" b="0" dirty="0">
                        <a:solidFill>
                          <a:srgbClr val="0070C0"/>
                        </a:solidFill>
                      </a:endParaRPr>
                    </a:p>
                  </a:txBody>
                  <a:tcPr/>
                </a:tc>
                <a:tc>
                  <a:txBody>
                    <a:bodyPr/>
                    <a:lstStyle/>
                    <a:p>
                      <a:pPr algn="ctr"/>
                      <a:r>
                        <a:rPr lang="id-ID" b="0" dirty="0" smtClean="0">
                          <a:solidFill>
                            <a:srgbClr val="0070C0"/>
                          </a:solidFill>
                        </a:rPr>
                        <a:t>Prosedur</a:t>
                      </a:r>
                      <a:r>
                        <a:rPr lang="id-ID" b="0" baseline="0" dirty="0" smtClean="0">
                          <a:solidFill>
                            <a:srgbClr val="0070C0"/>
                          </a:solidFill>
                        </a:rPr>
                        <a:t> Umum untuk Pengujian Perincian saldo</a:t>
                      </a:r>
                      <a:endParaRPr lang="id-ID" b="0" dirty="0">
                        <a:solidFill>
                          <a:srgbClr val="0070C0"/>
                        </a:solidFill>
                      </a:endParaRPr>
                    </a:p>
                  </a:txBody>
                  <a:tcPr/>
                </a:tc>
                <a:tc>
                  <a:txBody>
                    <a:bodyPr/>
                    <a:lstStyle/>
                    <a:p>
                      <a:pPr algn="ctr"/>
                      <a:r>
                        <a:rPr lang="id-ID" b="0" dirty="0" smtClean="0">
                          <a:solidFill>
                            <a:srgbClr val="0070C0"/>
                          </a:solidFill>
                        </a:rPr>
                        <a:t>Komentar</a:t>
                      </a:r>
                      <a:endParaRPr lang="id-ID" b="0" dirty="0">
                        <a:solidFill>
                          <a:srgbClr val="0070C0"/>
                        </a:solidFill>
                      </a:endParaRPr>
                    </a:p>
                  </a:txBody>
                  <a:tcPr/>
                </a:tc>
              </a:tr>
              <a:tr h="2375080">
                <a:tc>
                  <a:txBody>
                    <a:bodyPr/>
                    <a:lstStyle/>
                    <a:p>
                      <a:r>
                        <a:rPr lang="id-ID" dirty="0" smtClean="0"/>
                        <a:t>Utang</a:t>
                      </a:r>
                      <a:r>
                        <a:rPr lang="id-ID" baseline="0" dirty="0" smtClean="0"/>
                        <a:t> dagang dalam daftar utang dagang sesuai dg berkas utama terkait, &amp; totalnya sudah di tambahkan dg benar &amp; sesuai dg BB (kecocokan perincian)</a:t>
                      </a:r>
                      <a:endParaRPr lang="id-ID" dirty="0"/>
                    </a:p>
                  </a:txBody>
                  <a:tcPr/>
                </a:tc>
                <a:tc>
                  <a:txBody>
                    <a:bodyPr/>
                    <a:lstStyle/>
                    <a:p>
                      <a:r>
                        <a:rPr lang="id-ID" dirty="0" smtClean="0"/>
                        <a:t>Menambahkan kembali atau menggunakan</a:t>
                      </a:r>
                      <a:r>
                        <a:rPr lang="id-ID" baseline="0" dirty="0" smtClean="0"/>
                        <a:t> komputer untuk menentukan total daftar utang dagang</a:t>
                      </a:r>
                    </a:p>
                    <a:p>
                      <a:r>
                        <a:rPr lang="id-ID" baseline="0" dirty="0" smtClean="0">
                          <a:solidFill>
                            <a:srgbClr val="FF0000"/>
                          </a:solidFill>
                        </a:rPr>
                        <a:t>Menelursuri total  ke BB</a:t>
                      </a:r>
                    </a:p>
                    <a:p>
                      <a:r>
                        <a:rPr lang="id-ID" baseline="0" dirty="0" smtClean="0">
                          <a:solidFill>
                            <a:srgbClr val="FF0000"/>
                          </a:solidFill>
                        </a:rPr>
                        <a:t>Menelusuri masing2 faktur vendoor ke berkas utama unt nama &amp; jumlahnya</a:t>
                      </a:r>
                      <a:endParaRPr lang="id-ID" dirty="0">
                        <a:solidFill>
                          <a:srgbClr val="FF0000"/>
                        </a:solidFill>
                      </a:endParaRPr>
                    </a:p>
                  </a:txBody>
                  <a:tcPr/>
                </a:tc>
                <a:tc>
                  <a:txBody>
                    <a:bodyPr/>
                    <a:lstStyle/>
                    <a:p>
                      <a:r>
                        <a:rPr lang="id-ID" dirty="0" smtClean="0"/>
                        <a:t>Semua</a:t>
                      </a:r>
                      <a:r>
                        <a:rPr lang="id-ID" baseline="0" dirty="0" smtClean="0"/>
                        <a:t> hal. Tdk perlu akebawah jk penjumlahan dilakukan manual</a:t>
                      </a:r>
                    </a:p>
                    <a:p>
                      <a:endParaRPr lang="id-ID" baseline="0" dirty="0" smtClean="0"/>
                    </a:p>
                    <a:p>
                      <a:endParaRPr lang="id-ID" baseline="0" dirty="0" smtClean="0"/>
                    </a:p>
                    <a:p>
                      <a:r>
                        <a:rPr lang="id-ID" baseline="0" dirty="0" smtClean="0">
                          <a:solidFill>
                            <a:srgbClr val="FF0000"/>
                          </a:solidFill>
                        </a:rPr>
                        <a:t>Penelurusan ke berkas utama sebaiknya dibatasi kecuali pengendalian dianggap lemah</a:t>
                      </a:r>
                      <a:endParaRPr lang="id-ID" dirty="0">
                        <a:solidFill>
                          <a:srgbClr val="FF0000"/>
                        </a:solidFill>
                      </a:endParaRPr>
                    </a:p>
                  </a:txBody>
                  <a:tcPr/>
                </a:tc>
              </a:tr>
              <a:tr h="1079582">
                <a:tc>
                  <a:txBody>
                    <a:bodyPr/>
                    <a:lstStyle/>
                    <a:p>
                      <a:r>
                        <a:rPr lang="id-ID" dirty="0" smtClean="0"/>
                        <a:t>Utang dagang</a:t>
                      </a:r>
                      <a:r>
                        <a:rPr lang="id-ID" baseline="0" dirty="0" smtClean="0"/>
                        <a:t> dlm daftar utang dagang benar2 ada (keberadaan)</a:t>
                      </a:r>
                      <a:endParaRPr lang="id-ID" dirty="0"/>
                    </a:p>
                  </a:txBody>
                  <a:tcPr/>
                </a:tc>
                <a:tc>
                  <a:txBody>
                    <a:bodyPr/>
                    <a:lstStyle/>
                    <a:p>
                      <a:r>
                        <a:rPr lang="id-ID" dirty="0" smtClean="0"/>
                        <a:t>Menelusuri dari</a:t>
                      </a:r>
                      <a:r>
                        <a:rPr lang="id-ID" baseline="0" dirty="0" smtClean="0"/>
                        <a:t> daftar utang dagang ke lap &amp; faktur vendor</a:t>
                      </a:r>
                    </a:p>
                    <a:p>
                      <a:r>
                        <a:rPr lang="id-ID" baseline="0" dirty="0" smtClean="0"/>
                        <a:t>Mengonfirmasi utang dagang, dg mengutamakan nilai yg besar/tdk lazim</a:t>
                      </a:r>
                      <a:endParaRPr lang="id-ID" dirty="0"/>
                    </a:p>
                  </a:txBody>
                  <a:tcPr/>
                </a:tc>
                <a:tc>
                  <a:txBody>
                    <a:bodyPr/>
                    <a:lstStyle/>
                    <a:p>
                      <a:r>
                        <a:rPr lang="id-ID" dirty="0" smtClean="0"/>
                        <a:t>Biasanya tdk</a:t>
                      </a:r>
                      <a:r>
                        <a:rPr lang="id-ID" baseline="0" dirty="0" smtClean="0"/>
                        <a:t> diperhatikan krn fokus utama tertelak pd kurang saji</a:t>
                      </a:r>
                      <a:endParaRPr lang="id-ID" dirty="0"/>
                    </a:p>
                  </a:txBody>
                  <a:tcPr/>
                </a:tc>
              </a:tr>
            </a:tbl>
          </a:graphicData>
        </a:graphic>
      </p:graphicFrame>
    </p:spTree>
    <p:extLst>
      <p:ext uri="{BB962C8B-B14F-4D97-AF65-F5344CB8AC3E}">
        <p14:creationId xmlns:p14="http://schemas.microsoft.com/office/powerpoint/2010/main" val="2220341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8381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200" b="1" dirty="0" smtClean="0">
                <a:solidFill>
                  <a:schemeClr val="accent2"/>
                </a:solidFill>
              </a:rPr>
              <a:t>VII</a:t>
            </a:r>
            <a:r>
              <a:rPr lang="id-ID" sz="2200" b="1" dirty="0">
                <a:solidFill>
                  <a:schemeClr val="accent2"/>
                </a:solidFill>
              </a:rPr>
              <a:t>.   MENDESAIN &amp; MELAKUKAN </a:t>
            </a:r>
            <a:r>
              <a:rPr lang="id-ID" sz="2200" b="1" dirty="0" smtClean="0">
                <a:solidFill>
                  <a:schemeClr val="accent2"/>
                </a:solidFill>
              </a:rPr>
              <a:t>PENGUJIAN PERINCI SALDO </a:t>
            </a:r>
            <a:r>
              <a:rPr lang="id-ID" sz="2200" b="1" dirty="0">
                <a:solidFill>
                  <a:schemeClr val="accent2"/>
                </a:solidFill>
              </a:rPr>
              <a:t>UNTUK UTANG </a:t>
            </a:r>
            <a:r>
              <a:rPr lang="id-ID" sz="2200" b="1" dirty="0" smtClean="0">
                <a:solidFill>
                  <a:schemeClr val="accent2"/>
                </a:solidFill>
              </a:rPr>
              <a:t>DAGANG TERMASUK PENGUJIAN </a:t>
            </a:r>
            <a:br>
              <a:rPr lang="id-ID" sz="2200" b="1" dirty="0" smtClean="0">
                <a:solidFill>
                  <a:schemeClr val="accent2"/>
                </a:solidFill>
              </a:rPr>
            </a:br>
            <a:r>
              <a:rPr lang="id-ID" sz="2200" b="1" dirty="0" smtClean="0">
                <a:solidFill>
                  <a:schemeClr val="accent2"/>
                </a:solidFill>
              </a:rPr>
              <a:t>UTANG </a:t>
            </a:r>
            <a:r>
              <a:rPr lang="id-ID" sz="2200" b="1" dirty="0">
                <a:solidFill>
                  <a:schemeClr val="accent2"/>
                </a:solidFill>
              </a:rPr>
              <a:t>LEWAT </a:t>
            </a:r>
            <a:r>
              <a:rPr lang="id-ID" sz="2200" b="1" dirty="0" smtClean="0">
                <a:solidFill>
                  <a:schemeClr val="accent2"/>
                </a:solidFill>
              </a:rPr>
              <a:t>WAKTU lanjut.....</a:t>
            </a: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808130"/>
              </p:ext>
            </p:extLst>
          </p:nvPr>
        </p:nvGraphicFramePr>
        <p:xfrm>
          <a:off x="533400" y="1676400"/>
          <a:ext cx="8001000" cy="5308337"/>
        </p:xfrm>
        <a:graphic>
          <a:graphicData uri="http://schemas.openxmlformats.org/drawingml/2006/table">
            <a:tbl>
              <a:tblPr firstRow="1" bandRow="1">
                <a:tableStyleId>{5C22544A-7EE6-4342-B048-85BDC9FD1C3A}</a:tableStyleId>
              </a:tblPr>
              <a:tblGrid>
                <a:gridCol w="2667000"/>
                <a:gridCol w="2667000"/>
                <a:gridCol w="2667000"/>
              </a:tblGrid>
              <a:tr h="437830">
                <a:tc gridSpan="3">
                  <a:txBody>
                    <a:bodyPr/>
                    <a:lstStyle/>
                    <a:p>
                      <a:r>
                        <a:rPr lang="id-ID" dirty="0" smtClean="0"/>
                        <a:t>TUJAN AUDIT SALDO &amp; PENGUJIAN PERINCIAN</a:t>
                      </a:r>
                      <a:r>
                        <a:rPr lang="id-ID" baseline="0" dirty="0" smtClean="0"/>
                        <a:t> SO. UTANG DAGANG</a:t>
                      </a:r>
                      <a:endParaRPr lang="id-ID" dirty="0"/>
                    </a:p>
                  </a:txBody>
                  <a:tcPr/>
                </a:tc>
                <a:tc hMerge="1">
                  <a:txBody>
                    <a:bodyPr/>
                    <a:lstStyle/>
                    <a:p>
                      <a:endParaRPr lang="id-ID" dirty="0"/>
                    </a:p>
                  </a:txBody>
                  <a:tcPr/>
                </a:tc>
                <a:tc hMerge="1">
                  <a:txBody>
                    <a:bodyPr/>
                    <a:lstStyle/>
                    <a:p>
                      <a:endParaRPr lang="id-ID" dirty="0"/>
                    </a:p>
                  </a:txBody>
                  <a:tcPr/>
                </a:tc>
              </a:tr>
              <a:tr h="755707">
                <a:tc>
                  <a:txBody>
                    <a:bodyPr/>
                    <a:lstStyle/>
                    <a:p>
                      <a:pPr algn="ctr"/>
                      <a:r>
                        <a:rPr lang="id-ID" b="0" dirty="0" smtClean="0">
                          <a:solidFill>
                            <a:srgbClr val="0070C0"/>
                          </a:solidFill>
                        </a:rPr>
                        <a:t>Tujuan</a:t>
                      </a:r>
                      <a:r>
                        <a:rPr lang="id-ID" b="0" baseline="0" dirty="0" smtClean="0">
                          <a:solidFill>
                            <a:srgbClr val="0070C0"/>
                          </a:solidFill>
                        </a:rPr>
                        <a:t> Audit</a:t>
                      </a:r>
                      <a:endParaRPr lang="id-ID" b="0" dirty="0">
                        <a:solidFill>
                          <a:srgbClr val="0070C0"/>
                        </a:solidFill>
                      </a:endParaRPr>
                    </a:p>
                  </a:txBody>
                  <a:tcPr/>
                </a:tc>
                <a:tc>
                  <a:txBody>
                    <a:bodyPr/>
                    <a:lstStyle/>
                    <a:p>
                      <a:pPr algn="ctr"/>
                      <a:r>
                        <a:rPr lang="id-ID" b="0" dirty="0" smtClean="0">
                          <a:solidFill>
                            <a:srgbClr val="0070C0"/>
                          </a:solidFill>
                        </a:rPr>
                        <a:t>Prosedur</a:t>
                      </a:r>
                      <a:r>
                        <a:rPr lang="id-ID" b="0" baseline="0" dirty="0" smtClean="0">
                          <a:solidFill>
                            <a:srgbClr val="0070C0"/>
                          </a:solidFill>
                        </a:rPr>
                        <a:t> Umum untuk Pengujian Perincian saldo</a:t>
                      </a:r>
                      <a:endParaRPr lang="id-ID" b="0" dirty="0">
                        <a:solidFill>
                          <a:srgbClr val="0070C0"/>
                        </a:solidFill>
                      </a:endParaRPr>
                    </a:p>
                  </a:txBody>
                  <a:tcPr/>
                </a:tc>
                <a:tc>
                  <a:txBody>
                    <a:bodyPr/>
                    <a:lstStyle/>
                    <a:p>
                      <a:pPr algn="ctr"/>
                      <a:r>
                        <a:rPr lang="id-ID" b="0" dirty="0" smtClean="0">
                          <a:solidFill>
                            <a:srgbClr val="0070C0"/>
                          </a:solidFill>
                        </a:rPr>
                        <a:t>Komentar</a:t>
                      </a:r>
                      <a:endParaRPr lang="id-ID" b="0" dirty="0">
                        <a:solidFill>
                          <a:srgbClr val="0070C0"/>
                        </a:solidFill>
                      </a:endParaRPr>
                    </a:p>
                  </a:txBody>
                  <a:tcPr/>
                </a:tc>
              </a:tr>
              <a:tr h="1092463">
                <a:tc>
                  <a:txBody>
                    <a:bodyPr/>
                    <a:lstStyle/>
                    <a:p>
                      <a:r>
                        <a:rPr lang="id-ID" dirty="0" smtClean="0"/>
                        <a:t>Utang dagang</a:t>
                      </a:r>
                      <a:r>
                        <a:rPr lang="id-ID" baseline="0" dirty="0" smtClean="0"/>
                        <a:t> yg ada dimasukkan seluruhnya kedalam daftar utang dagang (kelengkapan)</a:t>
                      </a:r>
                      <a:endParaRPr lang="id-ID" dirty="0"/>
                    </a:p>
                  </a:txBody>
                  <a:tcPr/>
                </a:tc>
                <a:tc>
                  <a:txBody>
                    <a:bodyPr/>
                    <a:lstStyle/>
                    <a:p>
                      <a:r>
                        <a:rPr lang="id-ID" dirty="0" smtClean="0">
                          <a:solidFill>
                            <a:schemeClr val="tx1"/>
                          </a:solidFill>
                        </a:rPr>
                        <a:t>Melakukan pengujian utang lewat waktu </a:t>
                      </a:r>
                      <a:endParaRPr lang="id-ID" dirty="0">
                        <a:solidFill>
                          <a:schemeClr val="tx1"/>
                        </a:solidFill>
                      </a:endParaRPr>
                    </a:p>
                  </a:txBody>
                  <a:tcPr/>
                </a:tc>
                <a:tc>
                  <a:txBody>
                    <a:bodyPr/>
                    <a:lstStyle/>
                    <a:p>
                      <a:r>
                        <a:rPr lang="id-ID" dirty="0" smtClean="0">
                          <a:solidFill>
                            <a:schemeClr val="tx1"/>
                          </a:solidFill>
                        </a:rPr>
                        <a:t>Merupakan</a:t>
                      </a:r>
                      <a:r>
                        <a:rPr lang="id-ID" baseline="0" dirty="0" smtClean="0">
                          <a:solidFill>
                            <a:schemeClr val="tx1"/>
                          </a:solidFill>
                        </a:rPr>
                        <a:t> pengujian yg penting dlm utang dagang</a:t>
                      </a:r>
                      <a:endParaRPr lang="id-ID" dirty="0">
                        <a:solidFill>
                          <a:schemeClr val="tx1"/>
                        </a:solidFill>
                      </a:endParaRPr>
                    </a:p>
                  </a:txBody>
                  <a:tcPr/>
                </a:tc>
              </a:tr>
              <a:tr h="1079582">
                <a:tc>
                  <a:txBody>
                    <a:bodyPr/>
                    <a:lstStyle/>
                    <a:p>
                      <a:r>
                        <a:rPr lang="id-ID" dirty="0" smtClean="0">
                          <a:solidFill>
                            <a:srgbClr val="FF0000"/>
                          </a:solidFill>
                        </a:rPr>
                        <a:t>Utang dagang dalam daftar</a:t>
                      </a:r>
                      <a:r>
                        <a:rPr lang="id-ID" baseline="0" dirty="0" smtClean="0">
                          <a:solidFill>
                            <a:srgbClr val="FF0000"/>
                          </a:solidFill>
                        </a:rPr>
                        <a:t> utang dagang jumlahnya akurat (akurasi)</a:t>
                      </a:r>
                      <a:endParaRPr lang="id-ID" dirty="0">
                        <a:solidFill>
                          <a:srgbClr val="FF0000"/>
                        </a:solidFill>
                      </a:endParaRPr>
                    </a:p>
                  </a:txBody>
                  <a:tcPr/>
                </a:tc>
                <a:tc>
                  <a:txBody>
                    <a:bodyPr/>
                    <a:lstStyle/>
                    <a:p>
                      <a:r>
                        <a:rPr lang="id-ID" dirty="0" smtClean="0">
                          <a:solidFill>
                            <a:srgbClr val="FF0000"/>
                          </a:solidFill>
                        </a:rPr>
                        <a:t>Melakukan prosedur yg sama dg yg digunakan dlm tujuan keberadaan &amp; pengujian utang lewat waktu</a:t>
                      </a:r>
                      <a:endParaRPr lang="id-ID" dirty="0">
                        <a:solidFill>
                          <a:srgbClr val="FF0000"/>
                        </a:solidFill>
                      </a:endParaRPr>
                    </a:p>
                  </a:txBody>
                  <a:tcPr/>
                </a:tc>
                <a:tc>
                  <a:txBody>
                    <a:bodyPr/>
                    <a:lstStyle/>
                    <a:p>
                      <a:r>
                        <a:rPr lang="id-ID" dirty="0" smtClean="0">
                          <a:solidFill>
                            <a:srgbClr val="FF0000"/>
                          </a:solidFill>
                        </a:rPr>
                        <a:t>Biasanya fokus dlm prosedur ini adl pada kurang saji, bkn pd penghapusan</a:t>
                      </a:r>
                      <a:endParaRPr lang="id-ID" dirty="0">
                        <a:solidFill>
                          <a:srgbClr val="FF0000"/>
                        </a:solidFill>
                      </a:endParaRPr>
                    </a:p>
                  </a:txBody>
                  <a:tcPr/>
                </a:tc>
              </a:tr>
              <a:tr h="1079582">
                <a:tc>
                  <a:txBody>
                    <a:bodyPr/>
                    <a:lstStyle/>
                    <a:p>
                      <a:r>
                        <a:rPr lang="id-ID" dirty="0" smtClean="0"/>
                        <a:t>Utang dagang dlm daftar utang dagang sdh diklasifikasikan dg benar (klasifikasi)</a:t>
                      </a:r>
                      <a:endParaRPr lang="id-ID" dirty="0"/>
                    </a:p>
                  </a:txBody>
                  <a:tcPr/>
                </a:tc>
                <a:tc>
                  <a:txBody>
                    <a:bodyPr/>
                    <a:lstStyle/>
                    <a:p>
                      <a:r>
                        <a:rPr lang="id-ID" dirty="0" smtClean="0"/>
                        <a:t>Menelaah daftar &amp; berkas utama untuk pihak terkait, catatan/utang berbunga, utang jangka panjang, saldo debet</a:t>
                      </a:r>
                      <a:endParaRPr lang="id-ID" dirty="0"/>
                    </a:p>
                  </a:txBody>
                  <a:tcPr/>
                </a:tc>
                <a:tc>
                  <a:txBody>
                    <a:bodyPr/>
                    <a:lstStyle/>
                    <a:p>
                      <a:r>
                        <a:rPr lang="id-ID" dirty="0" smtClean="0"/>
                        <a:t>Pengetahuan akan bisnis klien mrp hal penting dlm pengujian ini</a:t>
                      </a:r>
                      <a:endParaRPr lang="id-ID" dirty="0"/>
                    </a:p>
                  </a:txBody>
                  <a:tcPr/>
                </a:tc>
              </a:tr>
            </a:tbl>
          </a:graphicData>
        </a:graphic>
      </p:graphicFrame>
    </p:spTree>
    <p:extLst>
      <p:ext uri="{BB962C8B-B14F-4D97-AF65-F5344CB8AC3E}">
        <p14:creationId xmlns:p14="http://schemas.microsoft.com/office/powerpoint/2010/main" val="919732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8381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200" b="1" dirty="0" smtClean="0">
                <a:solidFill>
                  <a:schemeClr val="accent2"/>
                </a:solidFill>
              </a:rPr>
              <a:t>VII</a:t>
            </a:r>
            <a:r>
              <a:rPr lang="id-ID" sz="2200" b="1" dirty="0">
                <a:solidFill>
                  <a:schemeClr val="accent2"/>
                </a:solidFill>
              </a:rPr>
              <a:t>.   MENDESAIN &amp; MELAKUKAN </a:t>
            </a:r>
            <a:r>
              <a:rPr lang="id-ID" sz="2200" b="1" dirty="0" smtClean="0">
                <a:solidFill>
                  <a:schemeClr val="accent2"/>
                </a:solidFill>
              </a:rPr>
              <a:t>PENGUJIAN PERINCI SALDO </a:t>
            </a:r>
            <a:r>
              <a:rPr lang="id-ID" sz="2200" b="1" dirty="0">
                <a:solidFill>
                  <a:schemeClr val="accent2"/>
                </a:solidFill>
              </a:rPr>
              <a:t>UNTUK UTANG </a:t>
            </a:r>
            <a:r>
              <a:rPr lang="id-ID" sz="2200" b="1" dirty="0" smtClean="0">
                <a:solidFill>
                  <a:schemeClr val="accent2"/>
                </a:solidFill>
              </a:rPr>
              <a:t>DAGANG TERMASUK PENGUJIAN </a:t>
            </a:r>
            <a:br>
              <a:rPr lang="id-ID" sz="2200" b="1" dirty="0" smtClean="0">
                <a:solidFill>
                  <a:schemeClr val="accent2"/>
                </a:solidFill>
              </a:rPr>
            </a:br>
            <a:r>
              <a:rPr lang="id-ID" sz="2200" b="1" dirty="0" smtClean="0">
                <a:solidFill>
                  <a:schemeClr val="accent2"/>
                </a:solidFill>
              </a:rPr>
              <a:t>UTANG </a:t>
            </a:r>
            <a:r>
              <a:rPr lang="id-ID" sz="2200" b="1" dirty="0">
                <a:solidFill>
                  <a:schemeClr val="accent2"/>
                </a:solidFill>
              </a:rPr>
              <a:t>LEWAT </a:t>
            </a:r>
            <a:r>
              <a:rPr lang="id-ID" sz="2200" b="1" dirty="0" smtClean="0">
                <a:solidFill>
                  <a:schemeClr val="accent2"/>
                </a:solidFill>
              </a:rPr>
              <a:t>WAKTU lanjut.....</a:t>
            </a: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457900"/>
              </p:ext>
            </p:extLst>
          </p:nvPr>
        </p:nvGraphicFramePr>
        <p:xfrm>
          <a:off x="533400" y="1676400"/>
          <a:ext cx="8001000" cy="4393937"/>
        </p:xfrm>
        <a:graphic>
          <a:graphicData uri="http://schemas.openxmlformats.org/drawingml/2006/table">
            <a:tbl>
              <a:tblPr firstRow="1" bandRow="1">
                <a:tableStyleId>{5C22544A-7EE6-4342-B048-85BDC9FD1C3A}</a:tableStyleId>
              </a:tblPr>
              <a:tblGrid>
                <a:gridCol w="2667000"/>
                <a:gridCol w="2667000"/>
                <a:gridCol w="2667000"/>
              </a:tblGrid>
              <a:tr h="437830">
                <a:tc gridSpan="3">
                  <a:txBody>
                    <a:bodyPr/>
                    <a:lstStyle/>
                    <a:p>
                      <a:r>
                        <a:rPr lang="id-ID" dirty="0" smtClean="0"/>
                        <a:t>TUJAN AUDIT SALDO &amp; PENGUJIAN PERINCIAN</a:t>
                      </a:r>
                      <a:r>
                        <a:rPr lang="id-ID" baseline="0" dirty="0" smtClean="0"/>
                        <a:t> SO. UTANG DAGANG</a:t>
                      </a:r>
                      <a:endParaRPr lang="id-ID" dirty="0"/>
                    </a:p>
                  </a:txBody>
                  <a:tcPr/>
                </a:tc>
                <a:tc hMerge="1">
                  <a:txBody>
                    <a:bodyPr/>
                    <a:lstStyle/>
                    <a:p>
                      <a:endParaRPr lang="id-ID" dirty="0"/>
                    </a:p>
                  </a:txBody>
                  <a:tcPr/>
                </a:tc>
                <a:tc hMerge="1">
                  <a:txBody>
                    <a:bodyPr/>
                    <a:lstStyle/>
                    <a:p>
                      <a:endParaRPr lang="id-ID" dirty="0"/>
                    </a:p>
                  </a:txBody>
                  <a:tcPr/>
                </a:tc>
              </a:tr>
              <a:tr h="755707">
                <a:tc>
                  <a:txBody>
                    <a:bodyPr/>
                    <a:lstStyle/>
                    <a:p>
                      <a:pPr algn="ctr"/>
                      <a:r>
                        <a:rPr lang="id-ID" b="0" dirty="0" smtClean="0">
                          <a:solidFill>
                            <a:srgbClr val="0070C0"/>
                          </a:solidFill>
                        </a:rPr>
                        <a:t>Tujuan</a:t>
                      </a:r>
                      <a:r>
                        <a:rPr lang="id-ID" b="0" baseline="0" dirty="0" smtClean="0">
                          <a:solidFill>
                            <a:srgbClr val="0070C0"/>
                          </a:solidFill>
                        </a:rPr>
                        <a:t> Audit</a:t>
                      </a:r>
                      <a:endParaRPr lang="id-ID" b="0" dirty="0">
                        <a:solidFill>
                          <a:srgbClr val="0070C0"/>
                        </a:solidFill>
                      </a:endParaRPr>
                    </a:p>
                  </a:txBody>
                  <a:tcPr/>
                </a:tc>
                <a:tc>
                  <a:txBody>
                    <a:bodyPr/>
                    <a:lstStyle/>
                    <a:p>
                      <a:pPr algn="ctr"/>
                      <a:r>
                        <a:rPr lang="id-ID" b="0" dirty="0" smtClean="0">
                          <a:solidFill>
                            <a:srgbClr val="0070C0"/>
                          </a:solidFill>
                        </a:rPr>
                        <a:t>Prosedur</a:t>
                      </a:r>
                      <a:r>
                        <a:rPr lang="id-ID" b="0" baseline="0" dirty="0" smtClean="0">
                          <a:solidFill>
                            <a:srgbClr val="0070C0"/>
                          </a:solidFill>
                        </a:rPr>
                        <a:t> Umum untuk Pengujian Perincian saldo</a:t>
                      </a:r>
                      <a:endParaRPr lang="id-ID" b="0" dirty="0">
                        <a:solidFill>
                          <a:srgbClr val="0070C0"/>
                        </a:solidFill>
                      </a:endParaRPr>
                    </a:p>
                  </a:txBody>
                  <a:tcPr/>
                </a:tc>
                <a:tc>
                  <a:txBody>
                    <a:bodyPr/>
                    <a:lstStyle/>
                    <a:p>
                      <a:pPr algn="ctr"/>
                      <a:r>
                        <a:rPr lang="id-ID" b="0" dirty="0" smtClean="0">
                          <a:solidFill>
                            <a:srgbClr val="0070C0"/>
                          </a:solidFill>
                        </a:rPr>
                        <a:t>Komentar</a:t>
                      </a:r>
                      <a:endParaRPr lang="id-ID" b="0" dirty="0">
                        <a:solidFill>
                          <a:srgbClr val="0070C0"/>
                        </a:solidFill>
                      </a:endParaRPr>
                    </a:p>
                  </a:txBody>
                  <a:tcPr/>
                </a:tc>
              </a:tr>
              <a:tr h="1079582">
                <a:tc>
                  <a:txBody>
                    <a:bodyPr/>
                    <a:lstStyle/>
                    <a:p>
                      <a:r>
                        <a:rPr lang="id-ID" dirty="0" smtClean="0">
                          <a:solidFill>
                            <a:srgbClr val="FF0000"/>
                          </a:solidFill>
                        </a:rPr>
                        <a:t>Transaksi dlm siklus akuisisi &amp; pembayaran dicatat pd periode dg benar (klasifikasi)</a:t>
                      </a:r>
                      <a:endParaRPr lang="id-ID" dirty="0">
                        <a:solidFill>
                          <a:srgbClr val="FF0000"/>
                        </a:solidFill>
                      </a:endParaRPr>
                    </a:p>
                  </a:txBody>
                  <a:tcPr/>
                </a:tc>
                <a:tc>
                  <a:txBody>
                    <a:bodyPr/>
                    <a:lstStyle/>
                    <a:p>
                      <a:r>
                        <a:rPr lang="id-ID" dirty="0" smtClean="0">
                          <a:solidFill>
                            <a:srgbClr val="FF0000"/>
                          </a:solidFill>
                        </a:rPr>
                        <a:t>Melakukan pengujian utang</a:t>
                      </a:r>
                      <a:r>
                        <a:rPr lang="id-ID" baseline="0" dirty="0" smtClean="0">
                          <a:solidFill>
                            <a:srgbClr val="FF0000"/>
                          </a:solidFill>
                        </a:rPr>
                        <a:t> lewat waktu</a:t>
                      </a:r>
                    </a:p>
                    <a:p>
                      <a:r>
                        <a:rPr lang="id-ID" baseline="0" dirty="0" smtClean="0">
                          <a:solidFill>
                            <a:srgbClr val="FF0000"/>
                          </a:solidFill>
                        </a:rPr>
                        <a:t>Melakukan pengujian perincian sbg bagian dr pengamatan fisik atas persediaan. Melakukan jg pengujian atas IIT</a:t>
                      </a:r>
                      <a:endParaRPr lang="id-ID" dirty="0">
                        <a:solidFill>
                          <a:srgbClr val="FF0000"/>
                        </a:solidFill>
                      </a:endParaRPr>
                    </a:p>
                  </a:txBody>
                  <a:tcPr/>
                </a:tc>
                <a:tc>
                  <a:txBody>
                    <a:bodyPr/>
                    <a:lstStyle/>
                    <a:p>
                      <a:r>
                        <a:rPr lang="id-ID" dirty="0" smtClean="0">
                          <a:solidFill>
                            <a:srgbClr val="FF0000"/>
                          </a:solidFill>
                        </a:rPr>
                        <a:t>Hal ini mrp pengujian penting dlm audit utang  dagang. </a:t>
                      </a:r>
                      <a:r>
                        <a:rPr lang="id-ID" smtClean="0">
                          <a:solidFill>
                            <a:srgbClr val="FF0000"/>
                          </a:solidFill>
                        </a:rPr>
                        <a:t>Disebut dengan pengujian pisah batas</a:t>
                      </a:r>
                      <a:endParaRPr lang="id-ID" dirty="0">
                        <a:solidFill>
                          <a:srgbClr val="FF0000"/>
                        </a:solidFill>
                      </a:endParaRPr>
                    </a:p>
                  </a:txBody>
                  <a:tcPr/>
                </a:tc>
              </a:tr>
              <a:tr h="1079582">
                <a:tc>
                  <a:txBody>
                    <a:bodyPr/>
                    <a:lstStyle/>
                    <a:p>
                      <a:r>
                        <a:rPr lang="id-ID" dirty="0" smtClean="0"/>
                        <a:t>Perusahaan memiliki</a:t>
                      </a:r>
                      <a:r>
                        <a:rPr lang="id-ID" baseline="0" dirty="0" smtClean="0"/>
                        <a:t> kewajiban membayar utang yg termasuk dlm utang dagang (kwajiban)</a:t>
                      </a:r>
                      <a:endParaRPr lang="id-ID" dirty="0"/>
                    </a:p>
                  </a:txBody>
                  <a:tcPr/>
                </a:tc>
                <a:tc>
                  <a:txBody>
                    <a:bodyPr/>
                    <a:lstStyle/>
                    <a:p>
                      <a:r>
                        <a:rPr lang="id-ID" dirty="0" smtClean="0"/>
                        <a:t>Memeriksa laporan vendor &amp; mengonfirmasi utang dagang</a:t>
                      </a:r>
                      <a:endParaRPr lang="id-ID" dirty="0"/>
                    </a:p>
                  </a:txBody>
                  <a:tcPr/>
                </a:tc>
                <a:tc>
                  <a:txBody>
                    <a:bodyPr/>
                    <a:lstStyle/>
                    <a:p>
                      <a:r>
                        <a:rPr lang="id-ID" dirty="0" smtClean="0"/>
                        <a:t>Biasanya bkn menjadi fokus dlm audit utang dagang krn seluruh</a:t>
                      </a:r>
                      <a:r>
                        <a:rPr lang="id-ID" baseline="0" dirty="0" smtClean="0"/>
                        <a:t> utang dagang adl kewajiban</a:t>
                      </a:r>
                      <a:endParaRPr lang="id-ID" dirty="0"/>
                    </a:p>
                  </a:txBody>
                  <a:tcPr/>
                </a:tc>
              </a:tr>
            </a:tbl>
          </a:graphicData>
        </a:graphic>
      </p:graphicFrame>
    </p:spTree>
    <p:extLst>
      <p:ext uri="{BB962C8B-B14F-4D97-AF65-F5344CB8AC3E}">
        <p14:creationId xmlns:p14="http://schemas.microsoft.com/office/powerpoint/2010/main" val="793061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8381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2200" b="1" dirty="0" smtClean="0">
                <a:solidFill>
                  <a:schemeClr val="accent2"/>
                </a:solidFill>
              </a:rPr>
              <a:t>VIII</a:t>
            </a:r>
            <a:r>
              <a:rPr lang="id-ID" sz="2200" b="1" dirty="0">
                <a:solidFill>
                  <a:schemeClr val="accent2"/>
                </a:solidFill>
              </a:rPr>
              <a:t>. MEMBEDAKAN RELIABILITAS FAKTUR VENDOR,</a:t>
            </a:r>
            <a:br>
              <a:rPr lang="id-ID" sz="2200" b="1" dirty="0">
                <a:solidFill>
                  <a:schemeClr val="accent2"/>
                </a:solidFill>
              </a:rPr>
            </a:br>
            <a:r>
              <a:rPr lang="id-ID" sz="2200" b="1" dirty="0">
                <a:solidFill>
                  <a:schemeClr val="accent2"/>
                </a:solidFill>
              </a:rPr>
              <a:t>          LAPORAN VENDOR, &amp; KONFIRMASI UTANG DAGANG</a:t>
            </a:r>
            <a:br>
              <a:rPr lang="id-ID" sz="2200" b="1" dirty="0">
                <a:solidFill>
                  <a:schemeClr val="accent2"/>
                </a:solidFill>
              </a:rPr>
            </a:br>
            <a:r>
              <a:rPr lang="id-ID" sz="2200" b="1" dirty="0">
                <a:solidFill>
                  <a:schemeClr val="accent2"/>
                </a:solidFill>
              </a:rPr>
              <a:t>          SEBAGAI BUKTI AUDIT</a:t>
            </a:r>
            <a:br>
              <a:rPr lang="id-ID" sz="2200" b="1" dirty="0">
                <a:solidFill>
                  <a:schemeClr val="accent2"/>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533400" y="1676400"/>
            <a:ext cx="8000999" cy="4411132"/>
          </a:xfrm>
        </p:spPr>
        <p:txBody>
          <a:bodyPr>
            <a:normAutofit lnSpcReduction="10000"/>
          </a:bodyPr>
          <a:lstStyle/>
          <a:p>
            <a:pPr marL="457200" indent="-457200" algn="just">
              <a:buAutoNum type="arabicPeriod"/>
            </a:pPr>
            <a:r>
              <a:rPr lang="id-ID" sz="2000" b="1" dirty="0" smtClean="0">
                <a:solidFill>
                  <a:schemeClr val="accent2"/>
                </a:solidFill>
              </a:rPr>
              <a:t>Perbedaan antara faktur vendor dan lap vendor audit</a:t>
            </a:r>
          </a:p>
          <a:p>
            <a:pPr marL="0" indent="0" algn="just">
              <a:buNone/>
            </a:pPr>
            <a:r>
              <a:rPr lang="id-ID" sz="2000" b="1" i="1" dirty="0">
                <a:solidFill>
                  <a:srgbClr val="FF0000"/>
                </a:solidFill>
              </a:rPr>
              <a:t> </a:t>
            </a:r>
            <a:r>
              <a:rPr lang="id-ID" sz="2000" b="1" i="1" dirty="0" smtClean="0">
                <a:solidFill>
                  <a:srgbClr val="FF0000"/>
                </a:solidFill>
              </a:rPr>
              <a:t>       Faktur vendor lebih baik dlm melakukan verifikasi utang dagang krn memasukkan saldo akhirnya. Laporan vendor lbh baik dlm memverifikasi transaksi krn auditor melakukan verifikasi transaksi satu per satu dan faktur tb menunjukkan perincian pembelian</a:t>
            </a:r>
          </a:p>
          <a:p>
            <a:pPr marL="0" indent="0" algn="just">
              <a:buNone/>
            </a:pPr>
            <a:r>
              <a:rPr lang="id-ID" sz="2000" b="1" dirty="0" smtClean="0">
                <a:solidFill>
                  <a:srgbClr val="00B050"/>
                </a:solidFill>
              </a:rPr>
              <a:t>2. Perbedaan antara Laporan vendor dg konfi</a:t>
            </a:r>
            <a:r>
              <a:rPr lang="id-ID" sz="2000" b="1" i="1" dirty="0" smtClean="0">
                <a:solidFill>
                  <a:srgbClr val="00B050"/>
                </a:solidFill>
              </a:rPr>
              <a:t>rm</a:t>
            </a:r>
            <a:r>
              <a:rPr lang="id-ID" sz="2000" b="1" dirty="0" smtClean="0">
                <a:solidFill>
                  <a:srgbClr val="00B050"/>
                </a:solidFill>
              </a:rPr>
              <a:t>asi</a:t>
            </a:r>
            <a:endParaRPr lang="id-ID" sz="2000" b="1" i="1" dirty="0" smtClean="0">
              <a:solidFill>
                <a:srgbClr val="FF0000"/>
              </a:solidFill>
            </a:endParaRPr>
          </a:p>
          <a:p>
            <a:pPr marL="0" indent="0" algn="just">
              <a:buNone/>
            </a:pPr>
            <a:r>
              <a:rPr lang="id-ID" sz="2000" b="1" i="1" dirty="0" smtClean="0">
                <a:solidFill>
                  <a:srgbClr val="FF0000"/>
                </a:solidFill>
              </a:rPr>
              <a:t>        Lap.vendor  dibuat oleh vendor (pihak 3 yg independen) tp ada di klien saat di audit. Klien punya kesempatan utnuk mengganti/menahan agar tdk ditemukan auditor</a:t>
            </a:r>
          </a:p>
          <a:p>
            <a:pPr marL="0" indent="0" algn="just">
              <a:buNone/>
            </a:pPr>
            <a:r>
              <a:rPr lang="id-ID" sz="2000" b="1" dirty="0" smtClean="0">
                <a:solidFill>
                  <a:srgbClr val="7030A0"/>
                </a:solidFill>
              </a:rPr>
              <a:t>Kesimpulan :</a:t>
            </a:r>
          </a:p>
          <a:p>
            <a:pPr marL="0" indent="0" algn="just">
              <a:buNone/>
            </a:pPr>
            <a:r>
              <a:rPr lang="id-ID" sz="2000" b="1" dirty="0" smtClean="0">
                <a:solidFill>
                  <a:srgbClr val="7030A0"/>
                </a:solidFill>
              </a:rPr>
              <a:t>Lap.vendor &amp; faktur vendor mrp bukti andal krn dr pihak 3.</a:t>
            </a:r>
          </a:p>
          <a:p>
            <a:pPr marL="0" indent="0" algn="just">
              <a:buNone/>
            </a:pPr>
            <a:r>
              <a:rPr lang="id-ID" sz="2000" b="1" dirty="0" smtClean="0">
                <a:solidFill>
                  <a:srgbClr val="7030A0"/>
                </a:solidFill>
              </a:rPr>
              <a:t>Konfirmasi utang dagang pd penekanan kurang saji</a:t>
            </a:r>
            <a:endParaRPr lang="id-ID" sz="2000" b="1" dirty="0">
              <a:solidFill>
                <a:srgbClr val="7030A0"/>
              </a:solidFill>
            </a:endParaRPr>
          </a:p>
        </p:txBody>
      </p:sp>
      <p:sp>
        <p:nvSpPr>
          <p:cNvPr id="4" name="Rectangle 3"/>
          <p:cNvSpPr/>
          <p:nvPr/>
        </p:nvSpPr>
        <p:spPr>
          <a:xfrm>
            <a:off x="2331098" y="3244334"/>
            <a:ext cx="4481804" cy="369332"/>
          </a:xfrm>
          <a:prstGeom prst="rect">
            <a:avLst/>
          </a:prstGeom>
        </p:spPr>
        <p:txBody>
          <a:bodyPr wrap="none">
            <a:spAutoFit/>
          </a:bodyPr>
          <a:lstStyle/>
          <a:p>
            <a:r>
              <a:rPr lang="id-ID" dirty="0"/>
              <a:t>Tagihan yg tdk tercatat / tidak ada, atu salah saji</a:t>
            </a:r>
          </a:p>
        </p:txBody>
      </p:sp>
    </p:spTree>
    <p:extLst>
      <p:ext uri="{BB962C8B-B14F-4D97-AF65-F5344CB8AC3E}">
        <p14:creationId xmlns:p14="http://schemas.microsoft.com/office/powerpoint/2010/main" val="2145359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01000" cy="380999"/>
          </a:xfrm>
        </p:spPr>
        <p:txBody>
          <a:bodyPr>
            <a:normAutofit fontScale="90000"/>
          </a:bodyPr>
          <a:lstStyle/>
          <a:p>
            <a:r>
              <a:rPr lang="id-ID" sz="1800" b="1" dirty="0" smtClean="0">
                <a:solidFill>
                  <a:srgbClr val="7030A0"/>
                </a:solidFill>
              </a:rPr>
              <a:t/>
            </a:r>
            <a:br>
              <a:rPr lang="id-ID" sz="1800" b="1" dirty="0" smtClean="0">
                <a:solidFill>
                  <a:srgbClr val="7030A0"/>
                </a:solidFill>
              </a:rPr>
            </a:br>
            <a:r>
              <a:rPr lang="id-ID" sz="1800" b="1" dirty="0" smtClean="0">
                <a:solidFill>
                  <a:srgbClr val="7030A0"/>
                </a:solidFill>
              </a:rPr>
              <a:t/>
            </a:r>
            <a:br>
              <a:rPr lang="id-ID" sz="1800" b="1" dirty="0" smtClean="0">
                <a:solidFill>
                  <a:srgbClr val="7030A0"/>
                </a:solidFill>
              </a:rPr>
            </a:br>
            <a:r>
              <a:rPr lang="id-ID" sz="1800" b="1" dirty="0">
                <a:solidFill>
                  <a:srgbClr val="7030A0"/>
                </a:solidFill>
              </a:rPr>
              <a:t/>
            </a:r>
            <a:br>
              <a:rPr lang="id-ID" sz="1800" b="1" dirty="0">
                <a:solidFill>
                  <a:srgbClr val="7030A0"/>
                </a:solidFill>
              </a:rPr>
            </a:br>
            <a:r>
              <a:rPr lang="id-ID" sz="3100" b="1" dirty="0" smtClean="0">
                <a:solidFill>
                  <a:srgbClr val="7030A0"/>
                </a:solidFill>
              </a:rPr>
              <a:t/>
            </a:r>
            <a:br>
              <a:rPr lang="id-ID" sz="3100" b="1" dirty="0" smtClean="0">
                <a:solidFill>
                  <a:srgbClr val="7030A0"/>
                </a:solidFill>
              </a:rPr>
            </a:br>
            <a:r>
              <a:rPr lang="id-ID" sz="3100" b="1" dirty="0" smtClean="0">
                <a:solidFill>
                  <a:srgbClr val="FF0000"/>
                </a:solidFill>
              </a:rPr>
              <a:t>CONTOH KONFIRMASI UTANG DAGANG</a:t>
            </a:r>
            <a:r>
              <a:rPr lang="id-ID" sz="1800" b="1" dirty="0" smtClean="0">
                <a:solidFill>
                  <a:srgbClr val="FF0000"/>
                </a:solidFill>
              </a:rPr>
              <a:t/>
            </a:r>
            <a:br>
              <a:rPr lang="id-ID" sz="1800" b="1" dirty="0" smtClean="0">
                <a:solidFill>
                  <a:srgbClr val="FF0000"/>
                </a:solidFill>
              </a:rPr>
            </a:br>
            <a:r>
              <a:rPr lang="id-ID" sz="1800" b="1" dirty="0">
                <a:solidFill>
                  <a:srgbClr val="7030A0"/>
                </a:solidFill>
              </a:rPr>
              <a:t/>
            </a:r>
            <a:br>
              <a:rPr lang="id-ID" sz="1800" b="1" dirty="0">
                <a:solidFill>
                  <a:srgbClr val="7030A0"/>
                </a:solidFill>
              </a:rPr>
            </a:br>
            <a:r>
              <a:rPr lang="id-ID" sz="1800" b="1" dirty="0" smtClean="0">
                <a:solidFill>
                  <a:srgbClr val="7030A0"/>
                </a:solidFill>
              </a:rPr>
              <a:t/>
            </a:r>
            <a:br>
              <a:rPr lang="id-ID" sz="1800" b="1" dirty="0" smtClean="0">
                <a:solidFill>
                  <a:srgbClr val="7030A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533400" y="1066800"/>
            <a:ext cx="8000999" cy="5020732"/>
          </a:xfrm>
        </p:spPr>
        <p:txBody>
          <a:bodyPr>
            <a:normAutofit fontScale="92500" lnSpcReduction="20000"/>
          </a:bodyPr>
          <a:lstStyle/>
          <a:p>
            <a:pPr marL="0" indent="0" algn="just">
              <a:buNone/>
            </a:pPr>
            <a:r>
              <a:rPr lang="id-ID" sz="2000" b="1" dirty="0" smtClean="0">
                <a:solidFill>
                  <a:srgbClr val="7030A0"/>
                </a:solidFill>
              </a:rPr>
              <a:t>PT. XXX                                                                             Tanggal :.....</a:t>
            </a:r>
          </a:p>
          <a:p>
            <a:pPr marL="0" indent="0" algn="just">
              <a:buNone/>
            </a:pPr>
            <a:r>
              <a:rPr lang="id-ID" sz="2000" b="1" dirty="0" smtClean="0">
                <a:solidFill>
                  <a:srgbClr val="7030A0"/>
                </a:solidFill>
              </a:rPr>
              <a:t>Jl.....</a:t>
            </a:r>
          </a:p>
          <a:p>
            <a:pPr marL="0" indent="0" algn="just">
              <a:buNone/>
            </a:pPr>
            <a:r>
              <a:rPr lang="id-ID" sz="2000" b="1" dirty="0" smtClean="0">
                <a:solidFill>
                  <a:srgbClr val="7030A0"/>
                </a:solidFill>
              </a:rPr>
              <a:t>Bagi Pihak yang berkepentingan.</a:t>
            </a:r>
          </a:p>
          <a:p>
            <a:pPr marL="0" indent="0" algn="just">
              <a:buNone/>
            </a:pPr>
            <a:r>
              <a:rPr lang="id-ID" sz="2000" b="1" dirty="0" smtClean="0">
                <a:solidFill>
                  <a:srgbClr val="7030A0"/>
                </a:solidFill>
              </a:rPr>
              <a:t>Auditor kami, KAP..., melakukan audit atas laporan keuangan.</a:t>
            </a:r>
          </a:p>
          <a:p>
            <a:pPr marL="0" indent="0" algn="just">
              <a:buNone/>
            </a:pPr>
            <a:r>
              <a:rPr lang="id-ID" sz="2000" b="1" dirty="0" smtClean="0">
                <a:solidFill>
                  <a:srgbClr val="7030A0"/>
                </a:solidFill>
              </a:rPr>
              <a:t>Untk tujuan ini, mohon berikan informasi berikut tertanggal 31/12/2012</a:t>
            </a:r>
          </a:p>
          <a:p>
            <a:pPr marL="457200" indent="-457200" algn="just">
              <a:buAutoNum type="arabicPeriod"/>
            </a:pPr>
            <a:r>
              <a:rPr lang="id-ID" sz="2000" b="1" dirty="0" smtClean="0">
                <a:solidFill>
                  <a:srgbClr val="7030A0"/>
                </a:solidFill>
              </a:rPr>
              <a:t>Laporan per jenis utang dagang kepada anda yg belum dibayarkan</a:t>
            </a:r>
          </a:p>
          <a:p>
            <a:pPr marL="457200" indent="-457200" algn="just">
              <a:buAutoNum type="arabicPeriod"/>
            </a:pPr>
            <a:r>
              <a:rPr lang="id-ID" sz="2000" b="1" dirty="0" smtClean="0">
                <a:solidFill>
                  <a:srgbClr val="7030A0"/>
                </a:solidFill>
              </a:rPr>
              <a:t>Daftar lengkap berisi catatan &amp; pembayaran kepada anda (termasuk yg didiskon) yg menunjukkan tgl awal, tgl jatuh tempo, jml sbl diskon, jml yg blm dibayarkan, jaminan &amp; pemberi jaminan</a:t>
            </a:r>
          </a:p>
          <a:p>
            <a:pPr marL="457200" indent="-457200" algn="just">
              <a:buAutoNum type="arabicPeriod"/>
            </a:pPr>
            <a:r>
              <a:rPr lang="id-ID" sz="2000" b="1" dirty="0" smtClean="0">
                <a:solidFill>
                  <a:srgbClr val="7030A0"/>
                </a:solidFill>
              </a:rPr>
              <a:t>Daftar perjenis barang dagangan yg konsinyasi kpd kami</a:t>
            </a:r>
          </a:p>
          <a:p>
            <a:pPr marL="0" indent="0" algn="just">
              <a:buNone/>
            </a:pPr>
            <a:r>
              <a:rPr lang="id-ID" sz="2000" b="1" dirty="0" smtClean="0">
                <a:solidFill>
                  <a:srgbClr val="7030A0"/>
                </a:solidFill>
              </a:rPr>
              <a:t>Kami sgt menghargai perhatian anda atas permintaan ini. Mohon balasan dikirimkan dalam amplop tertutup yg kami sediakan</a:t>
            </a:r>
          </a:p>
          <a:p>
            <a:pPr marL="0" indent="0" algn="just">
              <a:buNone/>
            </a:pPr>
            <a:r>
              <a:rPr lang="id-ID" b="1" dirty="0" smtClean="0">
                <a:solidFill>
                  <a:srgbClr val="7030A0"/>
                </a:solidFill>
              </a:rPr>
              <a:t>											Hormat kami</a:t>
            </a:r>
          </a:p>
          <a:p>
            <a:pPr marL="0" indent="0" algn="just">
              <a:buNone/>
            </a:pPr>
            <a:r>
              <a:rPr lang="id-ID" b="1" dirty="0">
                <a:solidFill>
                  <a:srgbClr val="7030A0"/>
                </a:solidFill>
              </a:rPr>
              <a:t>	</a:t>
            </a:r>
            <a:r>
              <a:rPr lang="id-ID" b="1" dirty="0" smtClean="0">
                <a:solidFill>
                  <a:srgbClr val="7030A0"/>
                </a:solidFill>
              </a:rPr>
              <a:t>										Direktur</a:t>
            </a:r>
          </a:p>
          <a:p>
            <a:pPr marL="0" indent="0" algn="just">
              <a:buNone/>
            </a:pPr>
            <a:endParaRPr lang="id-ID" sz="2000" b="1" dirty="0">
              <a:solidFill>
                <a:srgbClr val="7030A0"/>
              </a:solidFill>
            </a:endParaRPr>
          </a:p>
          <a:p>
            <a:pPr marL="0" indent="0" algn="just">
              <a:buNone/>
            </a:pPr>
            <a:endParaRPr lang="id-ID" sz="2000" b="1" dirty="0">
              <a:solidFill>
                <a:srgbClr val="7030A0"/>
              </a:solidFill>
            </a:endParaRPr>
          </a:p>
        </p:txBody>
      </p:sp>
    </p:spTree>
    <p:extLst>
      <p:ext uri="{BB962C8B-B14F-4D97-AF65-F5344CB8AC3E}">
        <p14:creationId xmlns:p14="http://schemas.microsoft.com/office/powerpoint/2010/main" val="3051853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1371599"/>
          </a:xfrm>
        </p:spPr>
        <p:txBody>
          <a:bodyPr>
            <a:noAutofit/>
          </a:bodyPr>
          <a:lstStyle/>
          <a:p>
            <a:r>
              <a:rPr lang="id-ID" sz="2400" b="1" dirty="0" smtClean="0">
                <a:solidFill>
                  <a:srgbClr val="7030A0"/>
                </a:solidFill>
              </a:rPr>
              <a:t>KLASIFIKASI TRANSAKSI, AKUN, FUNGSI BISNIS &amp; DOKUMEN TERKAIT &amp; PENCATATAN &amp; SIKLUS PEMBELIAN &amp; PEMBAYARAN</a:t>
            </a:r>
            <a:endParaRPr lang="id-ID" sz="2400"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8613134"/>
              </p:ext>
            </p:extLst>
          </p:nvPr>
        </p:nvGraphicFramePr>
        <p:xfrm>
          <a:off x="0" y="1908968"/>
          <a:ext cx="9144000" cy="5623148"/>
        </p:xfrm>
        <a:graphic>
          <a:graphicData uri="http://schemas.openxmlformats.org/drawingml/2006/table">
            <a:tbl>
              <a:tblPr firstRow="1" firstCol="1" bandRow="1">
                <a:tableStyleId>{5C22544A-7EE6-4342-B048-85BDC9FD1C3A}</a:tableStyleId>
              </a:tblPr>
              <a:tblGrid>
                <a:gridCol w="1524000"/>
                <a:gridCol w="2438400"/>
                <a:gridCol w="2286000"/>
                <a:gridCol w="2895600"/>
              </a:tblGrid>
              <a:tr h="259744">
                <a:tc>
                  <a:txBody>
                    <a:bodyPr/>
                    <a:lstStyle/>
                    <a:p>
                      <a:pPr algn="l">
                        <a:lnSpc>
                          <a:spcPct val="107000"/>
                        </a:lnSpc>
                        <a:spcAft>
                          <a:spcPts val="0"/>
                        </a:spcAft>
                      </a:pPr>
                      <a:r>
                        <a:rPr lang="id-ID" sz="2000" dirty="0">
                          <a:effectLst/>
                        </a:rPr>
                        <a:t>Klasifikasi  Transaksi</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2000">
                          <a:effectLst/>
                        </a:rPr>
                        <a:t>AKun</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2000">
                          <a:effectLst/>
                        </a:rPr>
                        <a:t>Fungsi-2 Bisnis</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a:effectLst/>
                        </a:rPr>
                        <a:t>Dokumen &amp; Pencatatan</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486">
                <a:tc rowSpan="3">
                  <a:txBody>
                    <a:bodyPr/>
                    <a:lstStyle/>
                    <a:p>
                      <a:pPr algn="l">
                        <a:lnSpc>
                          <a:spcPct val="107000"/>
                        </a:lnSpc>
                        <a:spcAft>
                          <a:spcPts val="0"/>
                        </a:spcAft>
                      </a:pPr>
                      <a:r>
                        <a:rPr lang="id-ID" sz="2000" dirty="0">
                          <a:effectLst/>
                        </a:rPr>
                        <a:t>Akuisisi</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l">
                        <a:lnSpc>
                          <a:spcPct val="107000"/>
                        </a:lnSpc>
                        <a:spcAft>
                          <a:spcPts val="0"/>
                        </a:spcAft>
                      </a:pPr>
                      <a:r>
                        <a:rPr lang="id-ID" sz="2000" dirty="0">
                          <a:effectLst/>
                        </a:rPr>
                        <a:t>Persediaan</a:t>
                      </a:r>
                    </a:p>
                    <a:p>
                      <a:pPr algn="l">
                        <a:lnSpc>
                          <a:spcPct val="107000"/>
                        </a:lnSpc>
                        <a:spcAft>
                          <a:spcPts val="0"/>
                        </a:spcAft>
                      </a:pPr>
                      <a:r>
                        <a:rPr lang="id-ID" sz="2000" dirty="0">
                          <a:effectLst/>
                        </a:rPr>
                        <a:t>Aset tetap</a:t>
                      </a:r>
                    </a:p>
                    <a:p>
                      <a:pPr algn="l">
                        <a:lnSpc>
                          <a:spcPct val="107000"/>
                        </a:lnSpc>
                        <a:spcAft>
                          <a:spcPts val="0"/>
                        </a:spcAft>
                      </a:pPr>
                      <a:r>
                        <a:rPr lang="id-ID" sz="2000" dirty="0">
                          <a:effectLst/>
                        </a:rPr>
                        <a:t>Beban dibayar dimuka</a:t>
                      </a:r>
                    </a:p>
                    <a:p>
                      <a:pPr algn="l">
                        <a:lnSpc>
                          <a:spcPct val="107000"/>
                        </a:lnSpc>
                        <a:spcAft>
                          <a:spcPts val="0"/>
                        </a:spcAft>
                      </a:pPr>
                      <a:r>
                        <a:rPr lang="id-ID" sz="2000" dirty="0">
                          <a:effectLst/>
                        </a:rPr>
                        <a:t>Peningkatan sewa guna</a:t>
                      </a:r>
                    </a:p>
                    <a:p>
                      <a:pPr algn="l">
                        <a:lnSpc>
                          <a:spcPct val="107000"/>
                        </a:lnSpc>
                        <a:spcAft>
                          <a:spcPts val="0"/>
                        </a:spcAft>
                      </a:pPr>
                      <a:r>
                        <a:rPr lang="id-ID" sz="2000" dirty="0">
                          <a:effectLst/>
                        </a:rPr>
                        <a:t>Utang dagang</a:t>
                      </a:r>
                    </a:p>
                    <a:p>
                      <a:pPr algn="l">
                        <a:lnSpc>
                          <a:spcPct val="107000"/>
                        </a:lnSpc>
                        <a:spcAft>
                          <a:spcPts val="0"/>
                        </a:spcAft>
                      </a:pPr>
                      <a:r>
                        <a:rPr lang="id-ID" sz="2000" dirty="0">
                          <a:effectLst/>
                        </a:rPr>
                        <a:t>Beban manufaktur</a:t>
                      </a:r>
                    </a:p>
                    <a:p>
                      <a:pPr algn="l">
                        <a:lnSpc>
                          <a:spcPct val="107000"/>
                        </a:lnSpc>
                        <a:spcAft>
                          <a:spcPts val="0"/>
                        </a:spcAft>
                      </a:pPr>
                      <a:r>
                        <a:rPr lang="id-ID" sz="2000" dirty="0">
                          <a:effectLst/>
                        </a:rPr>
                        <a:t>Beban Penjualan</a:t>
                      </a:r>
                    </a:p>
                    <a:p>
                      <a:pPr algn="l">
                        <a:lnSpc>
                          <a:spcPct val="107000"/>
                        </a:lnSpc>
                        <a:spcAft>
                          <a:spcPts val="0"/>
                        </a:spcAft>
                      </a:pPr>
                      <a:r>
                        <a:rPr lang="id-ID" sz="2000" dirty="0">
                          <a:effectLst/>
                        </a:rPr>
                        <a:t>Beban administrasi</a:t>
                      </a:r>
                    </a:p>
                    <a:p>
                      <a:pPr algn="l">
                        <a:lnSpc>
                          <a:spcPct val="107000"/>
                        </a:lnSpc>
                        <a:spcAft>
                          <a:spcPts val="0"/>
                        </a:spcAft>
                      </a:pPr>
                      <a:r>
                        <a:rPr lang="id-ID" sz="2000" dirty="0">
                          <a:effectLst/>
                        </a:rPr>
                        <a:t> </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2000" dirty="0">
                          <a:solidFill>
                            <a:srgbClr val="00B050"/>
                          </a:solidFill>
                          <a:effectLst/>
                        </a:rPr>
                        <a:t>Pemrosesan pesanan pembelian</a:t>
                      </a:r>
                      <a:endParaRPr lang="id-ID"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dirty="0">
                          <a:solidFill>
                            <a:srgbClr val="00B050"/>
                          </a:solidFill>
                          <a:effectLst/>
                        </a:rPr>
                        <a:t>Permintan Pembelian</a:t>
                      </a:r>
                    </a:p>
                    <a:p>
                      <a:pPr algn="l">
                        <a:lnSpc>
                          <a:spcPct val="107000"/>
                        </a:lnSpc>
                        <a:spcAft>
                          <a:spcPts val="0"/>
                        </a:spcAft>
                      </a:pPr>
                      <a:r>
                        <a:rPr lang="id-ID" sz="1800" dirty="0">
                          <a:solidFill>
                            <a:srgbClr val="00B050"/>
                          </a:solidFill>
                          <a:effectLst/>
                        </a:rPr>
                        <a:t>Pesanan Pembelian</a:t>
                      </a:r>
                      <a:endParaRPr lang="id-ID"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486">
                <a:tc vMerge="1">
                  <a:txBody>
                    <a:bodyPr/>
                    <a:lstStyle/>
                    <a:p>
                      <a:endParaRPr lang="id-ID"/>
                    </a:p>
                  </a:txBody>
                  <a:tcPr/>
                </a:tc>
                <a:tc vMerge="1">
                  <a:txBody>
                    <a:bodyPr/>
                    <a:lstStyle/>
                    <a:p>
                      <a:endParaRPr lang="id-ID"/>
                    </a:p>
                  </a:txBody>
                  <a:tcPr/>
                </a:tc>
                <a:tc>
                  <a:txBody>
                    <a:bodyPr/>
                    <a:lstStyle/>
                    <a:p>
                      <a:pPr algn="l">
                        <a:lnSpc>
                          <a:spcPct val="107000"/>
                        </a:lnSpc>
                        <a:spcAft>
                          <a:spcPts val="0"/>
                        </a:spcAft>
                      </a:pPr>
                      <a:r>
                        <a:rPr lang="id-ID" sz="2000" dirty="0">
                          <a:solidFill>
                            <a:srgbClr val="00B050"/>
                          </a:solidFill>
                          <a:effectLst/>
                        </a:rPr>
                        <a:t>Penerimaan barang &amp; jasa</a:t>
                      </a:r>
                      <a:endParaRPr lang="id-ID"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dirty="0">
                          <a:solidFill>
                            <a:srgbClr val="00B050"/>
                          </a:solidFill>
                          <a:effectLst/>
                        </a:rPr>
                        <a:t>Laporan </a:t>
                      </a:r>
                    </a:p>
                    <a:p>
                      <a:pPr algn="l">
                        <a:lnSpc>
                          <a:spcPct val="107000"/>
                        </a:lnSpc>
                        <a:spcAft>
                          <a:spcPts val="0"/>
                        </a:spcAft>
                      </a:pPr>
                      <a:r>
                        <a:rPr lang="id-ID" sz="1800" dirty="0">
                          <a:solidFill>
                            <a:srgbClr val="00B050"/>
                          </a:solidFill>
                          <a:effectLst/>
                        </a:rPr>
                        <a:t>Penerimaan</a:t>
                      </a:r>
                      <a:endParaRPr lang="id-ID"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92344">
                <a:tc vMerge="1">
                  <a:txBody>
                    <a:bodyPr/>
                    <a:lstStyle/>
                    <a:p>
                      <a:endParaRPr lang="id-ID"/>
                    </a:p>
                  </a:txBody>
                  <a:tcPr/>
                </a:tc>
                <a:tc vMerge="1">
                  <a:txBody>
                    <a:bodyPr/>
                    <a:lstStyle/>
                    <a:p>
                      <a:endParaRPr lang="id-ID"/>
                    </a:p>
                  </a:txBody>
                  <a:tcPr/>
                </a:tc>
                <a:tc>
                  <a:txBody>
                    <a:bodyPr/>
                    <a:lstStyle/>
                    <a:p>
                      <a:pPr algn="l">
                        <a:lnSpc>
                          <a:spcPct val="107000"/>
                        </a:lnSpc>
                        <a:spcAft>
                          <a:spcPts val="0"/>
                        </a:spcAft>
                      </a:pPr>
                      <a:r>
                        <a:rPr lang="id-ID" sz="2000" dirty="0">
                          <a:solidFill>
                            <a:srgbClr val="C00000"/>
                          </a:solidFill>
                          <a:effectLst/>
                        </a:rPr>
                        <a:t>Pengakuan utang</a:t>
                      </a:r>
                      <a:endParaRPr lang="id-ID"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dirty="0">
                          <a:solidFill>
                            <a:srgbClr val="C00000"/>
                          </a:solidFill>
                          <a:effectLst/>
                        </a:rPr>
                        <a:t>Aktu dari vendor</a:t>
                      </a:r>
                    </a:p>
                    <a:p>
                      <a:pPr algn="l">
                        <a:lnSpc>
                          <a:spcPct val="107000"/>
                        </a:lnSpc>
                        <a:spcAft>
                          <a:spcPts val="0"/>
                        </a:spcAft>
                      </a:pPr>
                      <a:r>
                        <a:rPr lang="id-ID" sz="1800" dirty="0">
                          <a:solidFill>
                            <a:srgbClr val="C00000"/>
                          </a:solidFill>
                          <a:effectLst/>
                        </a:rPr>
                        <a:t>Memo debet</a:t>
                      </a:r>
                    </a:p>
                    <a:p>
                      <a:pPr algn="l">
                        <a:lnSpc>
                          <a:spcPct val="107000"/>
                        </a:lnSpc>
                        <a:spcAft>
                          <a:spcPts val="0"/>
                        </a:spcAft>
                      </a:pPr>
                      <a:r>
                        <a:rPr lang="id-ID" sz="1800" dirty="0">
                          <a:solidFill>
                            <a:srgbClr val="C00000"/>
                          </a:solidFill>
                          <a:effectLst/>
                        </a:rPr>
                        <a:t>Voucher</a:t>
                      </a:r>
                    </a:p>
                    <a:p>
                      <a:pPr algn="l">
                        <a:lnSpc>
                          <a:spcPct val="107000"/>
                        </a:lnSpc>
                        <a:spcAft>
                          <a:spcPts val="0"/>
                        </a:spcAft>
                      </a:pPr>
                      <a:r>
                        <a:rPr lang="id-ID" sz="1800" dirty="0">
                          <a:solidFill>
                            <a:srgbClr val="C00000"/>
                          </a:solidFill>
                          <a:effectLst/>
                        </a:rPr>
                        <a:t>Berkas transaksi akuisisi</a:t>
                      </a:r>
                    </a:p>
                    <a:p>
                      <a:pPr algn="l">
                        <a:lnSpc>
                          <a:spcPct val="107000"/>
                        </a:lnSpc>
                        <a:spcAft>
                          <a:spcPts val="0"/>
                        </a:spcAft>
                      </a:pPr>
                      <a:r>
                        <a:rPr lang="id-ID" sz="1800" dirty="0">
                          <a:solidFill>
                            <a:srgbClr val="C00000"/>
                          </a:solidFill>
                          <a:effectLst/>
                        </a:rPr>
                        <a:t>Jurnal/daftar akuisisi</a:t>
                      </a:r>
                    </a:p>
                    <a:p>
                      <a:pPr algn="l">
                        <a:lnSpc>
                          <a:spcPct val="107000"/>
                        </a:lnSpc>
                        <a:spcAft>
                          <a:spcPts val="0"/>
                        </a:spcAft>
                      </a:pPr>
                      <a:r>
                        <a:rPr lang="id-ID" sz="1800" dirty="0">
                          <a:solidFill>
                            <a:srgbClr val="C00000"/>
                          </a:solidFill>
                          <a:effectLst/>
                        </a:rPr>
                        <a:t>Berkas utama utang dagang</a:t>
                      </a:r>
                    </a:p>
                    <a:p>
                      <a:pPr algn="l">
                        <a:lnSpc>
                          <a:spcPct val="107000"/>
                        </a:lnSpc>
                        <a:spcAft>
                          <a:spcPts val="0"/>
                        </a:spcAft>
                      </a:pPr>
                      <a:r>
                        <a:rPr lang="id-ID" sz="1800" dirty="0">
                          <a:solidFill>
                            <a:srgbClr val="C00000"/>
                          </a:solidFill>
                          <a:effectLst/>
                        </a:rPr>
                        <a:t>Neraca saldo utang dagang</a:t>
                      </a:r>
                    </a:p>
                    <a:p>
                      <a:pPr algn="l">
                        <a:lnSpc>
                          <a:spcPct val="107000"/>
                        </a:lnSpc>
                        <a:spcAft>
                          <a:spcPts val="0"/>
                        </a:spcAft>
                      </a:pPr>
                      <a:r>
                        <a:rPr lang="id-ID" sz="1800" dirty="0">
                          <a:solidFill>
                            <a:srgbClr val="C00000"/>
                          </a:solidFill>
                          <a:effectLst/>
                        </a:rPr>
                        <a:t>Laporan dari vendor</a:t>
                      </a:r>
                      <a:endParaRPr lang="id-ID"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38972">
                <a:tc>
                  <a:txBody>
                    <a:bodyPr/>
                    <a:lstStyle/>
                    <a:p>
                      <a:pPr algn="l">
                        <a:lnSpc>
                          <a:spcPct val="107000"/>
                        </a:lnSpc>
                        <a:spcAft>
                          <a:spcPts val="0"/>
                        </a:spcAft>
                      </a:pPr>
                      <a:r>
                        <a:rPr lang="id-ID" sz="1800" dirty="0">
                          <a:solidFill>
                            <a:srgbClr val="0070C0"/>
                          </a:solidFill>
                          <a:effectLst/>
                        </a:rPr>
                        <a:t>Pengeluaran Kas</a:t>
                      </a:r>
                      <a:endParaRPr lang="id-ID"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dirty="0">
                          <a:solidFill>
                            <a:srgbClr val="0070C0"/>
                          </a:solidFill>
                          <a:effectLst/>
                        </a:rPr>
                        <a:t>Kas di bank (dari pengeluaran kas)</a:t>
                      </a:r>
                    </a:p>
                    <a:p>
                      <a:pPr algn="l">
                        <a:lnSpc>
                          <a:spcPct val="107000"/>
                        </a:lnSpc>
                        <a:spcAft>
                          <a:spcPts val="0"/>
                        </a:spcAft>
                      </a:pPr>
                      <a:r>
                        <a:rPr lang="id-ID" sz="1800" dirty="0">
                          <a:solidFill>
                            <a:srgbClr val="0070C0"/>
                          </a:solidFill>
                          <a:effectLst/>
                        </a:rPr>
                        <a:t>Utang dagang</a:t>
                      </a:r>
                    </a:p>
                    <a:p>
                      <a:pPr algn="l">
                        <a:lnSpc>
                          <a:spcPct val="107000"/>
                        </a:lnSpc>
                        <a:spcAft>
                          <a:spcPts val="0"/>
                        </a:spcAft>
                      </a:pPr>
                      <a:r>
                        <a:rPr lang="id-ID" sz="1800" dirty="0">
                          <a:solidFill>
                            <a:srgbClr val="0070C0"/>
                          </a:solidFill>
                          <a:effectLst/>
                        </a:rPr>
                        <a:t>Diskon pembelian</a:t>
                      </a:r>
                      <a:endParaRPr lang="id-ID"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dirty="0">
                          <a:solidFill>
                            <a:srgbClr val="0070C0"/>
                          </a:solidFill>
                          <a:effectLst/>
                        </a:rPr>
                        <a:t>Pemrosesan &amp; pencatatan pengeluaran kas</a:t>
                      </a:r>
                      <a:endParaRPr lang="id-ID"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800" dirty="0">
                          <a:solidFill>
                            <a:srgbClr val="0070C0"/>
                          </a:solidFill>
                          <a:effectLst/>
                        </a:rPr>
                        <a:t>Cek</a:t>
                      </a:r>
                    </a:p>
                    <a:p>
                      <a:pPr algn="l">
                        <a:lnSpc>
                          <a:spcPct val="107000"/>
                        </a:lnSpc>
                        <a:spcAft>
                          <a:spcPts val="0"/>
                        </a:spcAft>
                      </a:pPr>
                      <a:r>
                        <a:rPr lang="id-ID" sz="1800" dirty="0">
                          <a:solidFill>
                            <a:srgbClr val="0070C0"/>
                          </a:solidFill>
                          <a:effectLst/>
                        </a:rPr>
                        <a:t>Berkas transaksi pengeluaran kas</a:t>
                      </a:r>
                    </a:p>
                    <a:p>
                      <a:pPr algn="l">
                        <a:lnSpc>
                          <a:spcPct val="107000"/>
                        </a:lnSpc>
                        <a:spcAft>
                          <a:spcPts val="0"/>
                        </a:spcAft>
                      </a:pPr>
                      <a:r>
                        <a:rPr lang="id-ID" sz="1800" dirty="0">
                          <a:solidFill>
                            <a:srgbClr val="0070C0"/>
                          </a:solidFill>
                          <a:effectLst/>
                        </a:rPr>
                        <a:t>Jurnal/daftar pengeluaran kas</a:t>
                      </a:r>
                      <a:endParaRPr lang="id-ID"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1817441" y="-33009"/>
            <a:ext cx="127788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d-ID" sz="2800"/>
          </a:p>
        </p:txBody>
      </p:sp>
    </p:spTree>
    <p:extLst>
      <p:ext uri="{BB962C8B-B14F-4D97-AF65-F5344CB8AC3E}">
        <p14:creationId xmlns:p14="http://schemas.microsoft.com/office/powerpoint/2010/main" val="1623524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6857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smtClean="0">
                <a:solidFill>
                  <a:srgbClr val="C00000"/>
                </a:solidFill>
              </a:rPr>
              <a:t>I. </a:t>
            </a:r>
            <a:r>
              <a:rPr lang="id-ID" sz="2200" b="1" dirty="0" smtClean="0">
                <a:solidFill>
                  <a:srgbClr val="C00000"/>
                </a:solidFill>
              </a:rPr>
              <a:t>MENGIDENTIFKASI </a:t>
            </a:r>
            <a:r>
              <a:rPr lang="id-ID" sz="2200" b="1" dirty="0">
                <a:solidFill>
                  <a:srgbClr val="C00000"/>
                </a:solidFill>
              </a:rPr>
              <a:t>&amp; AKUN KLASIFIKASI TRANSAKSI DALAM SIKLUS AKUISISI &amp; PEMBAYARA</a:t>
            </a:r>
            <a:br>
              <a:rPr lang="id-ID" sz="2200" b="1" dirty="0">
                <a:solidFill>
                  <a:srgbClr val="C0000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rmAutofit lnSpcReduction="10000"/>
          </a:bodyPr>
          <a:lstStyle/>
          <a:p>
            <a:pPr marL="457200" indent="-457200">
              <a:buAutoNum type="arabicPeriod"/>
            </a:pPr>
            <a:r>
              <a:rPr lang="id-ID" sz="2000" b="1" dirty="0" smtClean="0">
                <a:solidFill>
                  <a:srgbClr val="7030A0"/>
                </a:solidFill>
              </a:rPr>
              <a:t>MENGEVALUASI </a:t>
            </a:r>
            <a:r>
              <a:rPr lang="id-ID" sz="2000" b="1" dirty="0">
                <a:solidFill>
                  <a:srgbClr val="7030A0"/>
                </a:solidFill>
              </a:rPr>
              <a:t>APAKAH AKUN DIPENGARUHI </a:t>
            </a:r>
            <a:endParaRPr lang="id-ID" sz="2000" b="1" dirty="0" smtClean="0">
              <a:solidFill>
                <a:srgbClr val="7030A0"/>
              </a:solidFill>
            </a:endParaRPr>
          </a:p>
          <a:p>
            <a:pPr marL="0" indent="0">
              <a:buNone/>
            </a:pPr>
            <a:r>
              <a:rPr lang="id-ID" sz="2000" b="1" dirty="0" smtClean="0">
                <a:solidFill>
                  <a:srgbClr val="7030A0"/>
                </a:solidFill>
              </a:rPr>
              <a:t>       OLEH </a:t>
            </a:r>
            <a:r>
              <a:rPr lang="id-ID" sz="2000" b="1" dirty="0">
                <a:solidFill>
                  <a:srgbClr val="7030A0"/>
                </a:solidFill>
              </a:rPr>
              <a:t>AKUISISI BARANG DAN JASA DAN </a:t>
            </a:r>
            <a:endParaRPr lang="id-ID" sz="2000" b="1" dirty="0" smtClean="0">
              <a:solidFill>
                <a:srgbClr val="7030A0"/>
              </a:solidFill>
            </a:endParaRPr>
          </a:p>
          <a:p>
            <a:pPr marL="0" indent="0">
              <a:buNone/>
            </a:pPr>
            <a:r>
              <a:rPr lang="id-ID" sz="2000" b="1" dirty="0">
                <a:solidFill>
                  <a:srgbClr val="7030A0"/>
                </a:solidFill>
              </a:rPr>
              <a:t> </a:t>
            </a:r>
            <a:r>
              <a:rPr lang="id-ID" sz="2000" b="1" dirty="0" smtClean="0">
                <a:solidFill>
                  <a:srgbClr val="7030A0"/>
                </a:solidFill>
              </a:rPr>
              <a:t>      PENGELUARAN </a:t>
            </a:r>
            <a:r>
              <a:rPr lang="id-ID" sz="2000" b="1" dirty="0">
                <a:solidFill>
                  <a:srgbClr val="7030A0"/>
                </a:solidFill>
              </a:rPr>
              <a:t>KAS UNTUK AKUISISI </a:t>
            </a:r>
            <a:r>
              <a:rPr lang="id-ID" sz="2000" b="1" dirty="0" smtClean="0">
                <a:solidFill>
                  <a:srgbClr val="7030A0"/>
                </a:solidFill>
              </a:rPr>
              <a:t>TERSEBUT</a:t>
            </a:r>
          </a:p>
          <a:p>
            <a:pPr marL="0" indent="0">
              <a:buNone/>
            </a:pPr>
            <a:r>
              <a:rPr lang="id-ID" sz="2000" b="1" dirty="0" smtClean="0">
                <a:solidFill>
                  <a:srgbClr val="7030A0"/>
                </a:solidFill>
              </a:rPr>
              <a:t>       TELAH </a:t>
            </a:r>
            <a:r>
              <a:rPr lang="id-ID" sz="2000" b="1" dirty="0">
                <a:solidFill>
                  <a:srgbClr val="7030A0"/>
                </a:solidFill>
              </a:rPr>
              <a:t>DISAJIKAN DENGAN WAJAR SESUAI </a:t>
            </a:r>
            <a:endParaRPr lang="id-ID" sz="2000" b="1" dirty="0" smtClean="0">
              <a:solidFill>
                <a:srgbClr val="7030A0"/>
              </a:solidFill>
            </a:endParaRPr>
          </a:p>
          <a:p>
            <a:pPr marL="0" indent="0">
              <a:buNone/>
            </a:pPr>
            <a:r>
              <a:rPr lang="id-ID" sz="2000" b="1" dirty="0">
                <a:solidFill>
                  <a:srgbClr val="7030A0"/>
                </a:solidFill>
              </a:rPr>
              <a:t> </a:t>
            </a:r>
            <a:r>
              <a:rPr lang="id-ID" sz="2000" b="1" dirty="0" smtClean="0">
                <a:solidFill>
                  <a:srgbClr val="7030A0"/>
                </a:solidFill>
              </a:rPr>
              <a:t>      DENGAN PRINSIP </a:t>
            </a:r>
            <a:r>
              <a:rPr lang="id-ID" sz="2000" b="1" dirty="0">
                <a:solidFill>
                  <a:srgbClr val="7030A0"/>
                </a:solidFill>
              </a:rPr>
              <a:t>AKUNTANSI BERLAKU </a:t>
            </a:r>
            <a:r>
              <a:rPr lang="id-ID" sz="2000" b="1" dirty="0" smtClean="0">
                <a:solidFill>
                  <a:srgbClr val="7030A0"/>
                </a:solidFill>
              </a:rPr>
              <a:t>UMUM</a:t>
            </a:r>
          </a:p>
          <a:p>
            <a:pPr marL="0" indent="0">
              <a:buNone/>
            </a:pPr>
            <a:r>
              <a:rPr lang="id-ID" sz="2000" b="1" dirty="0" smtClean="0">
                <a:solidFill>
                  <a:srgbClr val="00B050"/>
                </a:solidFill>
              </a:rPr>
              <a:t>2. ADA 3 KLASIFIKASI TRANSAKSI DALAM SIKLUS :</a:t>
            </a:r>
          </a:p>
          <a:p>
            <a:pPr marL="0" indent="0">
              <a:buNone/>
            </a:pPr>
            <a:r>
              <a:rPr lang="id-ID" sz="2000" b="1" dirty="0" smtClean="0">
                <a:solidFill>
                  <a:srgbClr val="00B050"/>
                </a:solidFill>
              </a:rPr>
              <a:t>    A. AKUISISI BARANG &amp; JASA</a:t>
            </a:r>
          </a:p>
          <a:p>
            <a:pPr marL="0" indent="0">
              <a:buNone/>
            </a:pPr>
            <a:r>
              <a:rPr lang="id-ID" sz="2000" b="1" dirty="0" smtClean="0">
                <a:solidFill>
                  <a:srgbClr val="00B050"/>
                </a:solidFill>
              </a:rPr>
              <a:t>    B. PENGELUARAN</a:t>
            </a:r>
          </a:p>
          <a:p>
            <a:pPr marL="0" indent="0">
              <a:buNone/>
            </a:pPr>
            <a:r>
              <a:rPr lang="id-ID" sz="2000" b="1" dirty="0" smtClean="0">
                <a:solidFill>
                  <a:srgbClr val="00B050"/>
                </a:solidFill>
              </a:rPr>
              <a:t>    C. RETUR PEMBELIAN &amp; CAD. SERTA POTONGAN</a:t>
            </a:r>
          </a:p>
          <a:p>
            <a:pPr marL="0" indent="0">
              <a:buNone/>
            </a:pPr>
            <a:r>
              <a:rPr lang="id-ID" sz="2000" b="1" dirty="0">
                <a:solidFill>
                  <a:srgbClr val="00B050"/>
                </a:solidFill>
              </a:rPr>
              <a:t> </a:t>
            </a:r>
            <a:r>
              <a:rPr lang="id-ID" sz="2000" b="1" dirty="0" smtClean="0">
                <a:solidFill>
                  <a:srgbClr val="00B050"/>
                </a:solidFill>
              </a:rPr>
              <a:t>        PEMBELIAN</a:t>
            </a:r>
          </a:p>
          <a:p>
            <a:pPr marL="0" indent="0">
              <a:buNone/>
            </a:pPr>
            <a:endParaRPr lang="id-ID" sz="2000" b="1" dirty="0">
              <a:solidFill>
                <a:srgbClr val="7030A0"/>
              </a:solidFill>
            </a:endParaRPr>
          </a:p>
          <a:p>
            <a:pPr marL="0" indent="0">
              <a:buNone/>
            </a:pPr>
            <a:endParaRPr lang="id-ID" sz="2000" b="1" dirty="0" smtClean="0">
              <a:solidFill>
                <a:srgbClr val="C00000"/>
              </a:solidFill>
            </a:endParaRPr>
          </a:p>
          <a:p>
            <a:pPr marL="0" indent="0">
              <a:buNone/>
            </a:pPr>
            <a:endParaRPr lang="id-ID" sz="2000" b="1" dirty="0">
              <a:solidFill>
                <a:srgbClr val="C00000"/>
              </a:solidFill>
            </a:endParaRPr>
          </a:p>
        </p:txBody>
      </p:sp>
    </p:spTree>
    <p:extLst>
      <p:ext uri="{BB962C8B-B14F-4D97-AF65-F5344CB8AC3E}">
        <p14:creationId xmlns:p14="http://schemas.microsoft.com/office/powerpoint/2010/main" val="75602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smtClean="0">
                <a:solidFill>
                  <a:srgbClr val="7030A0"/>
                </a:solidFill>
              </a:rPr>
              <a:t>II. MENJELASKAN </a:t>
            </a:r>
            <a:r>
              <a:rPr lang="id-ID" sz="2000" b="1" dirty="0">
                <a:solidFill>
                  <a:srgbClr val="7030A0"/>
                </a:solidFill>
              </a:rPr>
              <a:t>FUNGSI-2 BISNIS SERTA DOKUMEN DAN PENCATATAN YG TERKAIT DG SIKLUS AKUISISI &amp; PEMBAYARAN</a:t>
            </a:r>
            <a:r>
              <a:rPr lang="id-ID" sz="2000" b="1" dirty="0">
                <a:solidFill>
                  <a:srgbClr val="C00000"/>
                </a:solidFill>
              </a:rPr>
              <a:t/>
            </a:r>
            <a:br>
              <a:rPr lang="id-ID" sz="2000" b="1" dirty="0">
                <a:solidFill>
                  <a:srgbClr val="C0000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Autofit/>
          </a:bodyPr>
          <a:lstStyle/>
          <a:p>
            <a:pPr marL="457200" indent="-457200">
              <a:buAutoNum type="arabicPeriod"/>
            </a:pPr>
            <a:r>
              <a:rPr lang="id-ID" sz="2200" b="1" dirty="0" smtClean="0">
                <a:solidFill>
                  <a:srgbClr val="C00000"/>
                </a:solidFill>
              </a:rPr>
              <a:t>PEMROSESAN PESANAN PEMBELIAN</a:t>
            </a:r>
          </a:p>
          <a:p>
            <a:pPr marL="457200" indent="-457200">
              <a:buAutoNum type="alphaLcPeriod"/>
            </a:pPr>
            <a:r>
              <a:rPr lang="id-ID" sz="2200" b="1" dirty="0" smtClean="0">
                <a:solidFill>
                  <a:srgbClr val="C00000"/>
                </a:solidFill>
              </a:rPr>
              <a:t>Permintaan Pembelian : Permintaan  barang dan jasa yang akan dibeli</a:t>
            </a:r>
          </a:p>
          <a:p>
            <a:pPr marL="0" indent="0">
              <a:buNone/>
            </a:pPr>
            <a:r>
              <a:rPr lang="id-ID" sz="2200" b="1" dirty="0" smtClean="0">
                <a:solidFill>
                  <a:srgbClr val="C00000"/>
                </a:solidFill>
              </a:rPr>
              <a:t>b. Pesanan Pembelian : Dokumen yg digunakan untuk </a:t>
            </a:r>
          </a:p>
          <a:p>
            <a:pPr marL="0" indent="0">
              <a:buNone/>
            </a:pPr>
            <a:r>
              <a:rPr lang="id-ID" sz="2200" b="1" dirty="0">
                <a:solidFill>
                  <a:srgbClr val="C00000"/>
                </a:solidFill>
              </a:rPr>
              <a:t> </a:t>
            </a:r>
            <a:r>
              <a:rPr lang="id-ID" sz="2200" b="1" dirty="0" smtClean="0">
                <a:solidFill>
                  <a:srgbClr val="C00000"/>
                </a:solidFill>
              </a:rPr>
              <a:t>    memesan barang &amp;  jasa dari vendor meliputi :  </a:t>
            </a:r>
          </a:p>
          <a:p>
            <a:pPr marL="0" indent="0">
              <a:buNone/>
            </a:pPr>
            <a:r>
              <a:rPr lang="id-ID" sz="2200" b="1" dirty="0">
                <a:solidFill>
                  <a:srgbClr val="C00000"/>
                </a:solidFill>
              </a:rPr>
              <a:t> </a:t>
            </a:r>
            <a:r>
              <a:rPr lang="id-ID" sz="2200" b="1" dirty="0" smtClean="0">
                <a:solidFill>
                  <a:srgbClr val="C00000"/>
                </a:solidFill>
              </a:rPr>
              <a:t>    Deskripsi,      kuantitas, informasi terkait dari </a:t>
            </a:r>
          </a:p>
          <a:p>
            <a:pPr marL="0" indent="0">
              <a:buNone/>
            </a:pPr>
            <a:r>
              <a:rPr lang="id-ID" sz="2200" b="1" dirty="0">
                <a:solidFill>
                  <a:srgbClr val="C00000"/>
                </a:solidFill>
              </a:rPr>
              <a:t> </a:t>
            </a:r>
            <a:r>
              <a:rPr lang="id-ID" sz="2200" b="1" dirty="0" smtClean="0">
                <a:solidFill>
                  <a:srgbClr val="C00000"/>
                </a:solidFill>
              </a:rPr>
              <a:t>    produk dan jasa yang ingin dibeli perusahaan</a:t>
            </a:r>
            <a:endParaRPr lang="id-ID" sz="2200" b="1" dirty="0">
              <a:solidFill>
                <a:srgbClr val="C00000"/>
              </a:solidFill>
            </a:endParaRPr>
          </a:p>
          <a:p>
            <a:pPr marL="0" indent="0">
              <a:buNone/>
            </a:pPr>
            <a:r>
              <a:rPr lang="id-ID" sz="2200" b="1" dirty="0" smtClean="0">
                <a:solidFill>
                  <a:srgbClr val="C00000"/>
                </a:solidFill>
              </a:rPr>
              <a:t>2.  Penerimaan Barang dan Jasa</a:t>
            </a:r>
            <a:endParaRPr lang="id-ID" sz="2200" b="1" dirty="0">
              <a:solidFill>
                <a:srgbClr val="C00000"/>
              </a:solidFill>
            </a:endParaRPr>
          </a:p>
        </p:txBody>
      </p:sp>
    </p:spTree>
    <p:extLst>
      <p:ext uri="{BB962C8B-B14F-4D97-AF65-F5344CB8AC3E}">
        <p14:creationId xmlns:p14="http://schemas.microsoft.com/office/powerpoint/2010/main" val="2846341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000" b="1" dirty="0" smtClean="0">
                <a:solidFill>
                  <a:srgbClr val="7030A0"/>
                </a:solidFill>
              </a:rPr>
              <a:t>II. MENJELASKAN </a:t>
            </a:r>
            <a:r>
              <a:rPr lang="id-ID" sz="2000" b="1" dirty="0">
                <a:solidFill>
                  <a:srgbClr val="7030A0"/>
                </a:solidFill>
              </a:rPr>
              <a:t>FUNGSI-2 BISNIS SERTA DOKUMEN DAN PENCATATAN YG TERKAIT DG SIKLUS AKUISISI &amp; </a:t>
            </a:r>
            <a:r>
              <a:rPr lang="id-ID" sz="2000" b="1" dirty="0" smtClean="0">
                <a:solidFill>
                  <a:srgbClr val="7030A0"/>
                </a:solidFill>
              </a:rPr>
              <a:t>PEMBAYARAN. Lanjutan ....</a:t>
            </a:r>
            <a:r>
              <a:rPr lang="id-ID" sz="2000" b="1" dirty="0">
                <a:solidFill>
                  <a:srgbClr val="C00000"/>
                </a:solidFill>
              </a:rPr>
              <a:t/>
            </a:r>
            <a:br>
              <a:rPr lang="id-ID" sz="2000" b="1" dirty="0">
                <a:solidFill>
                  <a:srgbClr val="C00000"/>
                </a:solidFill>
              </a:rPr>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rmAutofit/>
          </a:bodyPr>
          <a:lstStyle/>
          <a:p>
            <a:pPr marL="0" indent="0">
              <a:buNone/>
            </a:pPr>
            <a:r>
              <a:rPr lang="id-ID" b="1" dirty="0" smtClean="0">
                <a:solidFill>
                  <a:srgbClr val="C00000"/>
                </a:solidFill>
              </a:rPr>
              <a:t>3. Pengakuan Utang : faktur Vendor, Memo debet, Voucher, Berkas transaksi akuisisi, Jurnal dan daftar akuisisi, Berkas Utama utang dagang, Neraca saldo utang dagang, Laporan Vendor.</a:t>
            </a:r>
          </a:p>
          <a:p>
            <a:pPr marL="0" indent="0">
              <a:buNone/>
            </a:pPr>
            <a:r>
              <a:rPr lang="id-ID" b="1" i="1" dirty="0">
                <a:solidFill>
                  <a:srgbClr val="00B050"/>
                </a:solidFill>
              </a:rPr>
              <a:t>Berkas transaksi </a:t>
            </a:r>
            <a:r>
              <a:rPr lang="id-ID" b="1" i="1" dirty="0" smtClean="0">
                <a:solidFill>
                  <a:srgbClr val="00B050"/>
                </a:solidFill>
              </a:rPr>
              <a:t>akuisisi : Berkas terkomputerisasi yg mencakup seluruh transaksi pembelian yg diproses oleh sistem akuntansi suatu periode</a:t>
            </a:r>
            <a:endParaRPr lang="id-ID" b="1" dirty="0" smtClean="0">
              <a:solidFill>
                <a:srgbClr val="C00000"/>
              </a:solidFill>
            </a:endParaRPr>
          </a:p>
          <a:p>
            <a:pPr marL="0" indent="0">
              <a:buNone/>
            </a:pPr>
            <a:r>
              <a:rPr lang="id-ID" b="1" dirty="0" smtClean="0">
                <a:solidFill>
                  <a:srgbClr val="C00000"/>
                </a:solidFill>
              </a:rPr>
              <a:t>4. Proses dan Pencatatan Pengeluaran Kas : Cek, Berkas Transaksi Pengeluaran Kas, Jurnal Daftar Pengeluaran Kas</a:t>
            </a:r>
          </a:p>
          <a:p>
            <a:pPr marL="0" indent="0">
              <a:buNone/>
            </a:pPr>
            <a:endParaRPr lang="id-ID" sz="2000" b="1" dirty="0" smtClean="0">
              <a:solidFill>
                <a:srgbClr val="C00000"/>
              </a:solidFill>
            </a:endParaRPr>
          </a:p>
          <a:p>
            <a:pPr marL="0" indent="0">
              <a:buNone/>
            </a:pPr>
            <a:endParaRPr lang="id-ID" sz="2000" b="1" dirty="0">
              <a:solidFill>
                <a:srgbClr val="C00000"/>
              </a:solidFill>
            </a:endParaRPr>
          </a:p>
        </p:txBody>
      </p:sp>
    </p:spTree>
    <p:extLst>
      <p:ext uri="{BB962C8B-B14F-4D97-AF65-F5344CB8AC3E}">
        <p14:creationId xmlns:p14="http://schemas.microsoft.com/office/powerpoint/2010/main" val="2654049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200" b="1" dirty="0" smtClean="0">
                <a:solidFill>
                  <a:srgbClr val="C00000"/>
                </a:solidFill>
              </a:rPr>
              <a:t>III</a:t>
            </a:r>
            <a:r>
              <a:rPr lang="id-ID" sz="2200" b="1" dirty="0">
                <a:solidFill>
                  <a:srgbClr val="C00000"/>
                </a:solidFill>
              </a:rPr>
              <a:t>. MENJELASKAN PENGARH E-COMMERCE TERHADAP AKUISISI BARANG &amp; JASA</a:t>
            </a:r>
            <a:br>
              <a:rPr lang="id-ID" sz="2200" b="1" dirty="0">
                <a:solidFill>
                  <a:srgbClr val="C00000"/>
                </a:solidFill>
              </a:rPr>
            </a:br>
            <a:r>
              <a:rPr lang="id-ID" sz="2000" dirty="0" smtClean="0"/>
              <a:t/>
            </a:r>
            <a:br>
              <a:rPr lang="id-ID" sz="2000" dirty="0" smtClean="0"/>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rmAutofit/>
          </a:bodyPr>
          <a:lstStyle/>
          <a:p>
            <a:pPr marL="0" indent="0">
              <a:buNone/>
            </a:pPr>
            <a:r>
              <a:rPr lang="id-ID" sz="2000" b="1" dirty="0">
                <a:solidFill>
                  <a:srgbClr val="00B050"/>
                </a:solidFill>
              </a:rPr>
              <a:t>&gt;</a:t>
            </a:r>
            <a:r>
              <a:rPr lang="id-ID" sz="2000" b="1" dirty="0" smtClean="0">
                <a:solidFill>
                  <a:srgbClr val="00B050"/>
                </a:solidFill>
              </a:rPr>
              <a:t>TEKNOLOGI BERBASIS INTERNET DAPAT MENGHUBUNGKAN PEMASOK DAN PELANGGAN KECIL SECARA ELEKTRONIK.</a:t>
            </a:r>
          </a:p>
          <a:p>
            <a:pPr marL="0" indent="0">
              <a:buNone/>
            </a:pPr>
            <a:r>
              <a:rPr lang="id-ID" sz="2000" b="1" dirty="0" smtClean="0">
                <a:solidFill>
                  <a:srgbClr val="00B050"/>
                </a:solidFill>
              </a:rPr>
              <a:t>&gt;INFORMASI MENGENAI DESKRIPSI PRODUK, HARGA, SKEDUL PENGIRIMAN DAN INFORMASI LAIN TERSEDIAN DLM INTERNET</a:t>
            </a:r>
          </a:p>
          <a:p>
            <a:pPr marL="0" indent="0">
              <a:buNone/>
            </a:pPr>
            <a:r>
              <a:rPr lang="id-ID" sz="2000" b="1" dirty="0" smtClean="0">
                <a:solidFill>
                  <a:srgbClr val="7030A0"/>
                </a:solidFill>
              </a:rPr>
              <a:t>&gt;BEBERAPA PERUSAHAAN MENGGUNAKAN JEJARING PRIBADI YG DIBANGUN BERDASARKAN  TEKNOLOGI INTERNET, SHG PENJUAL &amp; PEMBELI DPT BERKOMUNIKASI DAN MELAKUKAN BISNIS SCR LANGSUNG DLM PENGATURAN YG AMAN</a:t>
            </a:r>
          </a:p>
          <a:p>
            <a:pPr marL="0" indent="0">
              <a:buNone/>
            </a:pPr>
            <a:endParaRPr lang="id-ID" sz="2000" b="1" dirty="0">
              <a:solidFill>
                <a:srgbClr val="C00000"/>
              </a:solidFill>
            </a:endParaRPr>
          </a:p>
        </p:txBody>
      </p:sp>
    </p:spTree>
    <p:extLst>
      <p:ext uri="{BB962C8B-B14F-4D97-AF65-F5344CB8AC3E}">
        <p14:creationId xmlns:p14="http://schemas.microsoft.com/office/powerpoint/2010/main" val="4068808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838199"/>
          </a:xfrm>
        </p:spPr>
        <p:txBody>
          <a:bodyPr>
            <a:normAutofit fontScale="90000"/>
          </a:bodyPr>
          <a:lstStyle/>
          <a:p>
            <a:r>
              <a:rPr lang="id-ID" sz="2000" dirty="0" smtClean="0"/>
              <a:t/>
            </a:r>
            <a:br>
              <a:rPr lang="id-ID" sz="2000" dirty="0" smtClean="0"/>
            </a:br>
            <a:r>
              <a:rPr lang="id-ID" sz="2000" dirty="0"/>
              <a:t/>
            </a:r>
            <a:br>
              <a:rPr lang="id-ID" sz="2000" dirty="0"/>
            </a:br>
            <a:r>
              <a:rPr lang="id-ID" sz="2000" dirty="0" smtClean="0"/>
              <a:t/>
            </a:r>
            <a:br>
              <a:rPr lang="id-ID" sz="2000" dirty="0" smtClean="0"/>
            </a:br>
            <a:r>
              <a:rPr lang="id-ID" sz="2200" b="1" dirty="0" smtClean="0">
                <a:solidFill>
                  <a:srgbClr val="C00000"/>
                </a:solidFill>
              </a:rPr>
              <a:t>III</a:t>
            </a:r>
            <a:r>
              <a:rPr lang="id-ID" sz="2200" b="1" dirty="0">
                <a:solidFill>
                  <a:srgbClr val="C00000"/>
                </a:solidFill>
              </a:rPr>
              <a:t>. MENJELASKAN PENGARH E-COMMERCE TERHADAP AKUISISI BARANG &amp; </a:t>
            </a:r>
            <a:r>
              <a:rPr lang="id-ID" sz="2200" b="1" dirty="0" smtClean="0">
                <a:solidFill>
                  <a:srgbClr val="C00000"/>
                </a:solidFill>
              </a:rPr>
              <a:t>JASA lanjutan ...</a:t>
            </a:r>
            <a:r>
              <a:rPr lang="id-ID" sz="2200" b="1" dirty="0">
                <a:solidFill>
                  <a:srgbClr val="C00000"/>
                </a:solidFill>
              </a:rPr>
              <a:t/>
            </a:r>
            <a:br>
              <a:rPr lang="id-ID" sz="2200" b="1" dirty="0">
                <a:solidFill>
                  <a:srgbClr val="C00000"/>
                </a:solidFill>
              </a:rPr>
            </a:br>
            <a:r>
              <a:rPr lang="id-ID" sz="2000" dirty="0" smtClean="0"/>
              <a:t/>
            </a:r>
            <a:br>
              <a:rPr lang="id-ID" sz="2000" dirty="0" smtClean="0"/>
            </a:br>
            <a:r>
              <a:rPr lang="id-ID" sz="2000" dirty="0" smtClean="0"/>
              <a:t/>
            </a:r>
            <a:br>
              <a:rPr lang="id-ID" sz="2000" dirty="0" smtClean="0"/>
            </a:br>
            <a:r>
              <a:rPr lang="id-ID" sz="2000" dirty="0" smtClean="0"/>
              <a:t> </a:t>
            </a:r>
            <a:r>
              <a:rPr lang="id-ID" sz="2000" dirty="0"/>
              <a:t/>
            </a:r>
            <a:br>
              <a:rPr lang="id-ID" sz="2000" dirty="0"/>
            </a:br>
            <a:endParaRPr lang="id-ID" sz="2000" dirty="0"/>
          </a:p>
        </p:txBody>
      </p:sp>
      <p:sp>
        <p:nvSpPr>
          <p:cNvPr id="3" name="Content Placeholder 2"/>
          <p:cNvSpPr>
            <a:spLocks noGrp="1"/>
          </p:cNvSpPr>
          <p:nvPr>
            <p:ph idx="1"/>
          </p:nvPr>
        </p:nvSpPr>
        <p:spPr>
          <a:xfrm>
            <a:off x="1176865" y="1676400"/>
            <a:ext cx="6798736" cy="4411132"/>
          </a:xfrm>
        </p:spPr>
        <p:txBody>
          <a:bodyPr>
            <a:normAutofit/>
          </a:bodyPr>
          <a:lstStyle/>
          <a:p>
            <a:pPr>
              <a:buFont typeface="Wingdings" panose="05000000000000000000" pitchFamily="2" charset="2"/>
              <a:buChar char="Ø"/>
            </a:pPr>
            <a:r>
              <a:rPr lang="id-ID" sz="2000" b="1" dirty="0" smtClean="0">
                <a:solidFill>
                  <a:srgbClr val="00B050"/>
                </a:solidFill>
              </a:rPr>
              <a:t>ADA JG PERUSAHAAN  MENGGUNAKAN LELANG </a:t>
            </a:r>
            <a:r>
              <a:rPr lang="id-ID" sz="2000" b="1" i="1" dirty="0" smtClean="0">
                <a:solidFill>
                  <a:srgbClr val="00B050"/>
                </a:solidFill>
              </a:rPr>
              <a:t>BUSINESS TO BUSINESS  </a:t>
            </a:r>
            <a:r>
              <a:rPr lang="id-ID" sz="2000" b="1" dirty="0" smtClean="0">
                <a:solidFill>
                  <a:srgbClr val="00B050"/>
                </a:solidFill>
              </a:rPr>
              <a:t>YG DIPANDU MELALUI INTERNET UNTUK BERNEGOSIASI DALAM HAL PEMBELIAN BARANG DAN JASA YG DIPERLUKAN DALAM LELANG TERBUKA</a:t>
            </a:r>
          </a:p>
          <a:p>
            <a:pPr>
              <a:buFont typeface="Wingdings" panose="05000000000000000000" pitchFamily="2" charset="2"/>
              <a:buChar char="Ø"/>
            </a:pPr>
            <a:r>
              <a:rPr lang="id-ID" sz="2000" b="1" dirty="0" smtClean="0">
                <a:solidFill>
                  <a:srgbClr val="7030A0"/>
                </a:solidFill>
              </a:rPr>
              <a:t>PENGGUNAAN INTERNET UNTUK MENDAPATKAN BARANG DAN JASA AKAN MENGHASILKAN EFISIENSI PASAR DAN HARGA LEBIH MURAH KARENA PASAR MEMPERTEMUKAN LEBIH BANYAK PEMBELI DAN PENJUAL YG BISA BERNEGOSIASI UNT PENJUALAN DAN PEMBELIAN BARANG &amp; JASA</a:t>
            </a:r>
            <a:endParaRPr lang="id-ID" sz="2000" b="1" dirty="0">
              <a:solidFill>
                <a:srgbClr val="7030A0"/>
              </a:solidFill>
            </a:endParaRPr>
          </a:p>
          <a:p>
            <a:pPr>
              <a:buFont typeface="Wingdings" panose="05000000000000000000" pitchFamily="2" charset="2"/>
              <a:buChar char="Ø"/>
            </a:pPr>
            <a:endParaRPr lang="id-ID" sz="2000" b="1" i="1" dirty="0">
              <a:solidFill>
                <a:srgbClr val="C00000"/>
              </a:solidFill>
            </a:endParaRPr>
          </a:p>
        </p:txBody>
      </p:sp>
    </p:spTree>
    <p:extLst>
      <p:ext uri="{BB962C8B-B14F-4D97-AF65-F5344CB8AC3E}">
        <p14:creationId xmlns:p14="http://schemas.microsoft.com/office/powerpoint/2010/main" val="3411156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702</TotalTime>
  <Words>2587</Words>
  <Application>Microsoft Office PowerPoint</Application>
  <PresentationFormat>On-screen Show (4:3)</PresentationFormat>
  <Paragraphs>473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Organic</vt:lpstr>
      <vt:lpstr>   AUDIT SIKLUS AKUISISI &amp; PEMBAYARAN : PENGUJIAN PENGENDALIAN , PENGUJIAN SUBSTANTIF  ATAS TRANSAKSI  &amp; HUTANGDAGANG    </vt:lpstr>
      <vt:lpstr>   AUDIT SIKLUS AKUISISI &amp; PEMBAYARAN : PENGUJIAN PENGENDALIAN , PENGUJIAN SUBSTANTIF  ATAS TRANSAKSI &amp; HUTANGDAGANG. Lanjutan....    </vt:lpstr>
      <vt:lpstr>   AUDIT SIKLUS AKUISISI &amp; PEMBAYARAN : PENGUJIAN PENGENDALIAN , PENGUJIAN SUBSTANTIF  ATAS TRANSAKSI &amp; HUTANGDAGANG    </vt:lpstr>
      <vt:lpstr>KLASIFIKASI TRANSAKSI, AKUN, FUNGSI BISNIS &amp; DOKUMEN TERKAIT &amp; PENCATATAN &amp; SIKLUS PEMBELIAN &amp; PEMBAYARAN</vt:lpstr>
      <vt:lpstr>   I. MENGIDENTIFKASI &amp; AKUN KLASIFIKASI TRANSAKSI DALAM SIKLUS AKUISISI &amp; PEMBAYARA    </vt:lpstr>
      <vt:lpstr>   II. MENJELASKAN FUNGSI-2 BISNIS SERTA DOKUMEN DAN PENCATATAN YG TERKAIT DG SIKLUS AKUISISI &amp; PEMBAYARAN    </vt:lpstr>
      <vt:lpstr>   II. MENJELASKAN FUNGSI-2 BISNIS SERTA DOKUMEN DAN PENCATATAN YG TERKAIT DG SIKLUS AKUISISI &amp; PEMBAYARAN. Lanjutan ....    </vt:lpstr>
      <vt:lpstr>   III. MENJELASKAN PENGARH E-COMMERCE TERHADAP AKUISISI BARANG &amp; JASA     </vt:lpstr>
      <vt:lpstr>   III. MENJELASKAN PENGARH E-COMMERCE TERHADAP AKUISISI BARANG &amp; JASA lanjutan ...     </vt:lpstr>
      <vt:lpstr>     IV. MEMAHAMI PENGENDALIAN INTERNAL, MENDESAIN, &amp; MELAKUKAN PENGUJIAN PENGENDALIAN &amp; PENGUJIAN SUBSTANTIF ATAS TRANSAKSI UNTUK  SIKLUS AKUISISI &amp; PEMBAYARAN      </vt:lpstr>
      <vt:lpstr>  A,C,D. PENGUJIAN KEPATUHAN THD.SIKLUS PEMBELIAN   </vt:lpstr>
      <vt:lpstr>  PENGUJIAN KEPATUHAN  SIKLUS PEMBELIAN lanjutan ……..   </vt:lpstr>
      <vt:lpstr>kerangka perencanaan program pengujian kepatuhan terhadap Siklus Pembelian </vt:lpstr>
      <vt:lpstr> Sistem pembelian  (lokal dan impor) </vt:lpstr>
      <vt:lpstr> Sistem retur pembelian </vt:lpstr>
      <vt:lpstr>Organisasi yang terkait </vt:lpstr>
      <vt:lpstr>DOKUMEN</vt:lpstr>
      <vt:lpstr> Catatan Akuntansi </vt:lpstr>
      <vt:lpstr>B. MENILAI RISIKO PENGENDALIAN TERENCANA – AKUISISI DAN  PENGELUARAN KAS</vt:lpstr>
      <vt:lpstr>RINGKASAN TUJUAN AUDIT TERKAIT TRANSAKSI, PENGENDALIAN KUNCI, PENGUJIAN PENGENDALIAN &amp; SUBSTANTIF ATAS TRANSAKSI PEMBELIAN</vt:lpstr>
      <vt:lpstr>RINGKASAN TUJUAN AUDIT TERKAIT TRANSAKSI, PENGENDALIAN KUNCI, PENGUJIAN PENGENDALIAN &amp; SUBSTANTIF ATAS TRANSAKSI PEMBELIAN lanjut....</vt:lpstr>
      <vt:lpstr>RINGKASAN TUJUAN AUDIT TERKAIT TRANSAKSI, PENGENDALIAN KUNCI, PENGUJIAN PENGENDALIAN &amp; SUBSTANTIF ATAS TRANSAKSI PEMBELIAN lanjut....</vt:lpstr>
      <vt:lpstr>RINGKASAN TUJUAN AUDIT TERKAIT TRANSAKSI, PENGENDALIAN KUNCI, PENGUJIAN PENGENDALIAN &amp; SUBSTANTIF ATAS TRANSAKSI PEMBELIAN lanjut....</vt:lpstr>
      <vt:lpstr> RINGKASAN TUJUAN AUDIT TERKAIT TRANSAKSI, PENGENDALIAN KUNCI, PENGUJIAN PENGENDALIAN &amp; SUBSTANTIF ATAS TRANSAKSI PENGELURAN KAS  </vt:lpstr>
      <vt:lpstr>  RINGKASAN TUJUAN AUDIT TERKAIT TRANSAKSI, PENGENDALIAN KUNCI, PENGUJIAN PENGENDALIAN &amp; SUBSTANTIF ATAS TRANSAKSI PENGELURAN KAS lanjut....  </vt:lpstr>
      <vt:lpstr>  RINGKASAN TUJUAN AUDIT TERKAIT TRANSAKSI, PENGENDALIAN KUNCI, PENGUJIAN PENGENDALIAN &amp; SUBSTANTIF ATAS TRANSAKSI PENGELURAN KAS lanjut....  </vt:lpstr>
      <vt:lpstr>  RINGKASAN TUJUAN AUDIT TERKAIT TRANSAKSI, PENGENDALIAN KUNCI, PENGUJIAN PENGENDALIAN &amp; SUBSTANTIF ATAS TRANSAKSI PENGELURAN KAS lanjut....  </vt:lpstr>
      <vt:lpstr>   V. MENJELASKAN METODOLOGI UNTUK MENDESAIN PENGUJIAN PERINCIAN SALDO DLM UTANG DAGANG            MENGGUNAKAN MODEL RISIKO AUDIT    </vt:lpstr>
      <vt:lpstr>   VI.     MENDESAIN DAN MELAKUKAN PROSEDUR           ANALITIS UNTUK UTANG DAGANG     </vt:lpstr>
      <vt:lpstr>     VII.   MENDESAIN &amp; MELAKUKAN PENGUJIAN PERINCI SALDO UNTUK UTANG DAGANG TERMASUK PENGUJIAN  UTANG LEWAT WAKTU      </vt:lpstr>
      <vt:lpstr>     VII.   MENDESAIN &amp; MELAKUKAN PENGUJIAN PERINCI SALDO UNTUK UTANG DAGANG TERMASUK PENGUJIAN  UTANG LEWAT WAKTU lanjut.....     </vt:lpstr>
      <vt:lpstr>     VII.   MENDESAIN &amp; MELAKUKAN PENGUJIAN PERINCI SALDO UNTUK UTANG DAGANG TERMASUK PENGUJIAN  UTANG LEWAT WAKTU lanjut.....     </vt:lpstr>
      <vt:lpstr>     VIII. MEMBEDAKAN RELIABILITAS FAKTUR VENDOR,           LAPORAN VENDOR, &amp; KONFIRMASI UTANG DAGANG           SEBAGAI BUKTI AUDIT      </vt:lpstr>
      <vt:lpstr>    CONTOH KONFIRMASI UTANG DAGANG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(dalam satu semester)</dc:title>
  <dc:creator>anik</dc:creator>
  <cp:lastModifiedBy>anik</cp:lastModifiedBy>
  <cp:revision>83</cp:revision>
  <dcterms:created xsi:type="dcterms:W3CDTF">2013-09-17T00:12:41Z</dcterms:created>
  <dcterms:modified xsi:type="dcterms:W3CDTF">2015-10-12T00:03:58Z</dcterms:modified>
</cp:coreProperties>
</file>